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72" r:id="rId1"/>
    <p:sldMasterId id="2147483781" r:id="rId2"/>
    <p:sldMasterId id="2147483798" r:id="rId3"/>
    <p:sldMasterId id="2147483803" r:id="rId4"/>
    <p:sldMasterId id="2147483812" r:id="rId5"/>
  </p:sldMasterIdLst>
  <p:notesMasterIdLst>
    <p:notesMasterId r:id="rId25"/>
  </p:notesMasterIdLst>
  <p:handoutMasterIdLst>
    <p:handoutMasterId r:id="rId26"/>
  </p:handoutMasterIdLst>
  <p:sldIdLst>
    <p:sldId id="363" r:id="rId6"/>
    <p:sldId id="350" r:id="rId7"/>
    <p:sldId id="377" r:id="rId8"/>
    <p:sldId id="376" r:id="rId9"/>
    <p:sldId id="342" r:id="rId10"/>
    <p:sldId id="348" r:id="rId11"/>
    <p:sldId id="349" r:id="rId12"/>
    <p:sldId id="378" r:id="rId13"/>
    <p:sldId id="369" r:id="rId14"/>
    <p:sldId id="375" r:id="rId15"/>
    <p:sldId id="380" r:id="rId16"/>
    <p:sldId id="383" r:id="rId17"/>
    <p:sldId id="367" r:id="rId18"/>
    <p:sldId id="366" r:id="rId19"/>
    <p:sldId id="370" r:id="rId20"/>
    <p:sldId id="379" r:id="rId21"/>
    <p:sldId id="365" r:id="rId22"/>
    <p:sldId id="361" r:id="rId23"/>
    <p:sldId id="347" r:id="rId2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E39"/>
    <a:srgbClr val="4F4F4F"/>
    <a:srgbClr val="383838"/>
    <a:srgbClr val="000000"/>
    <a:srgbClr val="212121"/>
    <a:srgbClr val="CCA37E"/>
    <a:srgbClr val="8BD37F"/>
    <a:srgbClr val="4C8E3A"/>
    <a:srgbClr val="E4E4E4"/>
    <a:srgbClr val="8DB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12" autoAdjust="0"/>
    <p:restoredTop sz="93816" autoAdjust="0"/>
  </p:normalViewPr>
  <p:slideViewPr>
    <p:cSldViewPr>
      <p:cViewPr varScale="1">
        <p:scale>
          <a:sx n="138" d="100"/>
          <a:sy n="138" d="100"/>
        </p:scale>
        <p:origin x="864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115" d="100"/>
          <a:sy n="115" d="100"/>
        </p:scale>
        <p:origin x="5178" y="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5875" cy="496253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183" y="3"/>
            <a:ext cx="2945875" cy="496253"/>
          </a:xfrm>
          <a:prstGeom prst="rect">
            <a:avLst/>
          </a:prstGeom>
        </p:spPr>
        <p:txBody>
          <a:bodyPr vert="horz" lIns="92418" tIns="46209" rIns="92418" bIns="46209" rtlCol="0"/>
          <a:lstStyle>
            <a:lvl1pPr algn="r">
              <a:defRPr sz="1200"/>
            </a:lvl1pPr>
          </a:lstStyle>
          <a:p>
            <a:fld id="{B3E2679E-81A3-44E0-AE72-E5172E7C27FC}" type="datetime1">
              <a:rPr lang="ru-RU" smtClean="0"/>
              <a:t>17.01.2019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790"/>
            <a:ext cx="2945875" cy="496252"/>
          </a:xfrm>
          <a:prstGeom prst="rect">
            <a:avLst/>
          </a:prstGeom>
        </p:spPr>
        <p:txBody>
          <a:bodyPr vert="horz" lIns="92418" tIns="46209" rIns="92418" bIns="4620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63E80-0F68-4C7E-8409-5EB923E0C3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04153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7"/>
            <a:ext cx="2945712" cy="496728"/>
          </a:xfrm>
          <a:prstGeom prst="rect">
            <a:avLst/>
          </a:prstGeom>
        </p:spPr>
        <p:txBody>
          <a:bodyPr vert="horz" lIns="93417" tIns="46708" rIns="93417" bIns="467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375" y="7"/>
            <a:ext cx="2945712" cy="496728"/>
          </a:xfrm>
          <a:prstGeom prst="rect">
            <a:avLst/>
          </a:prstGeom>
        </p:spPr>
        <p:txBody>
          <a:bodyPr vert="horz" lIns="93417" tIns="46708" rIns="93417" bIns="46708" rtlCol="0"/>
          <a:lstStyle>
            <a:lvl1pPr algn="r">
              <a:defRPr sz="1200"/>
            </a:lvl1pPr>
          </a:lstStyle>
          <a:p>
            <a:fld id="{9CCDA67B-5FB8-4C8F-BC60-3F426EF4DB54}" type="datetime1">
              <a:rPr lang="ru-RU" smtClean="0"/>
              <a:t>17.01.2019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62305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17" tIns="46708" rIns="93417" bIns="467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5" y="4714962"/>
            <a:ext cx="5439093" cy="4467383"/>
          </a:xfrm>
          <a:prstGeom prst="rect">
            <a:avLst/>
          </a:prstGeom>
        </p:spPr>
        <p:txBody>
          <a:bodyPr vert="horz" lIns="93417" tIns="46708" rIns="93417" bIns="467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330"/>
            <a:ext cx="2945712" cy="496727"/>
          </a:xfrm>
          <a:prstGeom prst="rect">
            <a:avLst/>
          </a:prstGeom>
        </p:spPr>
        <p:txBody>
          <a:bodyPr vert="horz" lIns="93417" tIns="46708" rIns="93417" bIns="467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375" y="9428330"/>
            <a:ext cx="2945712" cy="496727"/>
          </a:xfrm>
          <a:prstGeom prst="rect">
            <a:avLst/>
          </a:prstGeom>
        </p:spPr>
        <p:txBody>
          <a:bodyPr vert="horz" lIns="93417" tIns="46708" rIns="93417" bIns="46708" rtlCol="0" anchor="b"/>
          <a:lstStyle>
            <a:lvl1pPr algn="r">
              <a:defRPr sz="1200"/>
            </a:lvl1pPr>
          </a:lstStyle>
          <a:p>
            <a:fld id="{E0934CD9-B878-42BB-AC31-D37671B7C7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29323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A1411EC-84BC-4F4A-A5DE-CF3E78361177}" type="datetime1">
              <a:rPr lang="ru-RU" smtClean="0"/>
              <a:t>17.01.2019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300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8A7168B-89A2-4C93-829E-1D84B59B030C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385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8A7168B-89A2-4C93-829E-1D84B59B030C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622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8A7168B-89A2-4C93-829E-1D84B59B030C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593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D383032-98C8-4F02-8870-F2FC7770C612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069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FE9263F-3AE4-4D28-9884-AD0D0A919334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06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5FE3FFB-D288-47EE-B2D7-AB25D250D4DE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151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5FE3FFB-D288-47EE-B2D7-AB25D250D4DE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373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8933E8C-90D7-44CD-B791-079E73E7DA1B}" type="datetime1">
              <a:rPr lang="ru-RU" smtClean="0"/>
              <a:t>17.01.2019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05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FF76AB6-B632-467D-BFCB-2C852AABC6B9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87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t>14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8B88C41-4BA7-4937-9225-B812723E23E4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562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34CD9-B878-42BB-AC31-D37671B7C729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A726DBB-15CC-4949-811C-CE5D38313819}" type="datetime1">
              <a:rPr lang="ru-RU" smtClean="0"/>
              <a:t>17.01.2019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2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267494"/>
            <a:ext cx="4140024" cy="792088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7848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614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Подзаголовок,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689553"/>
            <a:ext cx="7848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Текст 2"/>
          <p:cNvSpPr>
            <a:spLocks noGrp="1"/>
          </p:cNvSpPr>
          <p:nvPr>
            <p:ph type="body" idx="14" hasCustomPrompt="1"/>
          </p:nvPr>
        </p:nvSpPr>
        <p:spPr>
          <a:xfrm>
            <a:off x="648001" y="1352480"/>
            <a:ext cx="7848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24071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>
            <a:spLocks noGrp="1"/>
          </p:cNvSpPr>
          <p:nvPr>
            <p:ph idx="13"/>
          </p:nvPr>
        </p:nvSpPr>
        <p:spPr>
          <a:xfrm>
            <a:off x="4644000" y="1458001"/>
            <a:ext cx="3852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0"/>
            <a:ext cx="3852000" cy="27577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82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Подзаголовок, текст,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689553"/>
            <a:ext cx="38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idx="15" hasCustomPrompt="1"/>
          </p:nvPr>
        </p:nvSpPr>
        <p:spPr>
          <a:xfrm>
            <a:off x="648002" y="1352480"/>
            <a:ext cx="3851999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14" name="Содержимое 2"/>
          <p:cNvSpPr>
            <a:spLocks noGrp="1"/>
          </p:cNvSpPr>
          <p:nvPr>
            <p:ph idx="16"/>
          </p:nvPr>
        </p:nvSpPr>
        <p:spPr>
          <a:xfrm>
            <a:off x="4644001" y="1689553"/>
            <a:ext cx="38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4644003" y="1352480"/>
            <a:ext cx="3851999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4128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,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 hasCustomPrompt="1"/>
          </p:nvPr>
        </p:nvSpPr>
        <p:spPr>
          <a:xfrm>
            <a:off x="648000" y="1352480"/>
            <a:ext cx="4572000" cy="28632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 smtClean="0"/>
              <a:t>Изображение</a:t>
            </a:r>
            <a:endParaRPr lang="ru-RU" dirty="0"/>
          </a:p>
        </p:txBody>
      </p:sp>
      <p:sp>
        <p:nvSpPr>
          <p:cNvPr id="10" name="Содержимое 2"/>
          <p:cNvSpPr>
            <a:spLocks noGrp="1"/>
          </p:cNvSpPr>
          <p:nvPr>
            <p:ph idx="16"/>
          </p:nvPr>
        </p:nvSpPr>
        <p:spPr>
          <a:xfrm>
            <a:off x="5868000" y="1689553"/>
            <a:ext cx="2628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5868000" y="1352481"/>
            <a:ext cx="2628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16510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, графика, малые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6552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6552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6812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заголовок, текст, графика, малые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6552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8000" y="4382991"/>
            <a:ext cx="2133600" cy="273844"/>
          </a:xfrm>
          <a:prstGeom prst="rect">
            <a:avLst/>
          </a:prstGeom>
        </p:spPr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7" name="Содержимое 2"/>
          <p:cNvSpPr>
            <a:spLocks noGrp="1"/>
          </p:cNvSpPr>
          <p:nvPr>
            <p:ph idx="16"/>
          </p:nvPr>
        </p:nvSpPr>
        <p:spPr>
          <a:xfrm>
            <a:off x="648000" y="1689553"/>
            <a:ext cx="6552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2"/>
          <p:cNvSpPr>
            <a:spLocks noGrp="1"/>
          </p:cNvSpPr>
          <p:nvPr>
            <p:ph type="body" idx="17" hasCustomPrompt="1"/>
          </p:nvPr>
        </p:nvSpPr>
        <p:spPr>
          <a:xfrm>
            <a:off x="648000" y="1352481"/>
            <a:ext cx="6552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94097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9549192" y="3999550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7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8057" y="315339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40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91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83123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екст + пикто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648000" y="1458001"/>
            <a:ext cx="5220000" cy="275777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837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Подзаголовок, текст + пик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8"/>
          </p:nvPr>
        </p:nvSpPr>
        <p:spPr>
          <a:xfrm>
            <a:off x="648000" y="1689553"/>
            <a:ext cx="5220000" cy="2526218"/>
          </a:xfrm>
        </p:spPr>
        <p:txBody>
          <a:bodyPr tIns="36000"/>
          <a:lstStyle>
            <a:lvl1pPr marL="0" indent="0">
              <a:buNone/>
              <a:defRPr b="0" i="0" cap="none">
                <a:solidFill>
                  <a:srgbClr val="000000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352481"/>
            <a:ext cx="5220000" cy="337073"/>
          </a:xfrm>
        </p:spPr>
        <p:txBody>
          <a:bodyPr tIns="0"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80286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837239" y="4561752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2048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19440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879653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51639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Шмуц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1"/>
            <a:ext cx="5220000" cy="866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40200"/>
            <a:ext cx="5220000" cy="1130805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490529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18057" y="315339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4031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Титульный, заключительный лист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78810" y="3152277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8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9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8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Титульный, 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8000" y="1944000"/>
            <a:ext cx="5220000" cy="97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9549192" y="3999550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7" name="Текст 2"/>
          <p:cNvSpPr>
            <a:spLocks noGrp="1"/>
          </p:cNvSpPr>
          <p:nvPr>
            <p:ph type="body" idx="19" hasCustomPrompt="1"/>
          </p:nvPr>
        </p:nvSpPr>
        <p:spPr>
          <a:xfrm>
            <a:off x="648000" y="3039132"/>
            <a:ext cx="5220000" cy="1041911"/>
          </a:xfrm>
        </p:spPr>
        <p:txBody>
          <a:bodyPr tIns="0" anchor="t" anchorCtr="0">
            <a:normAutofit/>
          </a:bodyPr>
          <a:lstStyle>
            <a:lvl1pPr marL="0" indent="0">
              <a:buNone/>
              <a:defRPr sz="1600" b="0" i="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подзаголовка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8545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662864" y="242078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2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821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2383044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96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6480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55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8000" y="4382991"/>
            <a:ext cx="6480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 cap="none">
                <a:solidFill>
                  <a:srgbClr val="000000"/>
                </a:solidFill>
              </a:defRPr>
            </a:lvl1pPr>
          </a:lstStyle>
          <a:p>
            <a:fld id="{90A8CD38-519D-BA4E-A1CD-80F900F18B87}" type="slidenum">
              <a:rPr lang="en-US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55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00" y="486000"/>
            <a:ext cx="7848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00" y="1458001"/>
            <a:ext cx="7848000" cy="2713499"/>
          </a:xfrm>
          <a:prstGeom prst="rect">
            <a:avLst/>
          </a:prstGeom>
        </p:spPr>
        <p:txBody>
          <a:bodyPr vert="horz" lIns="0" tIns="93600" rIns="0" bIns="0" rtlCol="0">
            <a:normAutofit/>
          </a:bodyPr>
          <a:lstStyle/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55919" y="4583695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940" y="4573169"/>
            <a:ext cx="914400" cy="6858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648000" y="4383657"/>
            <a:ext cx="2133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0400" y="4383657"/>
            <a:ext cx="2895600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 i="1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15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i="0" kern="1200" cap="all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b="1" i="0" kern="1200" cap="all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000" b="1" i="0" kern="1200" cap="all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12" Type="http://schemas.openxmlformats.org/officeDocument/2006/relationships/image" Target="../media/image4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5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jp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8.jpg"/><Relationship Id="rId4" Type="http://schemas.openxmlformats.org/officeDocument/2006/relationships/image" Target="../media/image67.jpg"/><Relationship Id="rId9" Type="http://schemas.openxmlformats.org/officeDocument/2006/relationships/image" Target="../media/image7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12" Type="http://schemas.openxmlformats.org/officeDocument/2006/relationships/image" Target="../media/image8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79.png"/><Relationship Id="rId5" Type="http://schemas.openxmlformats.org/officeDocument/2006/relationships/image" Target="../media/image74.png"/><Relationship Id="rId10" Type="http://schemas.openxmlformats.org/officeDocument/2006/relationships/image" Target="../media/image78.png"/><Relationship Id="rId4" Type="http://schemas.openxmlformats.org/officeDocument/2006/relationships/image" Target="../media/image73.png"/><Relationship Id="rId9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6.png"/><Relationship Id="rId7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9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235921" cy="48239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507854"/>
            <a:ext cx="9144000" cy="163564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2"/>
          <a:stretch/>
        </p:blipFill>
        <p:spPr>
          <a:xfrm>
            <a:off x="1931650" y="195486"/>
            <a:ext cx="4026338" cy="4948014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5580112" y="735911"/>
            <a:ext cx="3126280" cy="2533747"/>
            <a:chOff x="5580112" y="735911"/>
            <a:chExt cx="3126280" cy="2533747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5580112" y="735911"/>
              <a:ext cx="3126280" cy="193899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/>
              <a:r>
                <a:rPr lang="ru-RU" sz="4000" b="1" dirty="0" smtClean="0">
                  <a:solidFill>
                    <a:schemeClr val="accent1"/>
                  </a:solidFill>
                </a:rPr>
                <a:t>ЦЕНТРЫ ГОСУСЛУГ</a:t>
              </a:r>
              <a:br>
                <a:rPr lang="ru-RU" sz="4000" b="1" dirty="0" smtClean="0">
                  <a:solidFill>
                    <a:schemeClr val="accent1"/>
                  </a:solidFill>
                </a:rPr>
              </a:br>
              <a:r>
                <a:rPr lang="ru-RU" sz="4000" b="1" dirty="0" smtClean="0">
                  <a:solidFill>
                    <a:schemeClr val="accent1"/>
                  </a:solidFill>
                </a:rPr>
                <a:t>МОСКВЫ</a:t>
              </a:r>
              <a:endParaRPr lang="ru-RU" sz="4000" b="1" dirty="0">
                <a:solidFill>
                  <a:schemeClr val="accent1"/>
                </a:solidFill>
              </a:endParaRPr>
            </a:p>
          </p:txBody>
        </p:sp>
        <p:sp>
          <p:nvSpPr>
            <p:cNvPr id="13" name="Заголовок 1"/>
            <p:cNvSpPr txBox="1">
              <a:spLocks/>
            </p:cNvSpPr>
            <p:nvPr/>
          </p:nvSpPr>
          <p:spPr>
            <a:xfrm>
              <a:off x="7888015" y="2669493"/>
              <a:ext cx="792088" cy="600165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000" b="1" i="0" kern="1200" cap="all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400" b="0" dirty="0" smtClean="0">
                  <a:solidFill>
                    <a:schemeClr val="accent2"/>
                  </a:solidFill>
                </a:rPr>
                <a:t>2019</a:t>
              </a:r>
              <a:endParaRPr lang="ru-RU" sz="2400" b="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999" y="3764496"/>
            <a:ext cx="1224314" cy="105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0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7"/>
          <a:stretch/>
        </p:blipFill>
        <p:spPr>
          <a:xfrm>
            <a:off x="1871803" y="670023"/>
            <a:ext cx="7272197" cy="446034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67544" y="1275605"/>
            <a:ext cx="3096344" cy="343663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5128" y="1465591"/>
            <a:ext cx="2886752" cy="30578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tlCol="0" anchor="ctr"/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МОСКВА – </a:t>
            </a:r>
            <a:br>
              <a:rPr lang="ru-RU" sz="1600" b="1" dirty="0" smtClean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в тройке мировых лидеров по развитию </a:t>
            </a:r>
            <a:r>
              <a:rPr lang="ru-RU" sz="1600" b="1" dirty="0" err="1" smtClean="0">
                <a:solidFill>
                  <a:schemeClr val="bg1"/>
                </a:solidFill>
              </a:rPr>
              <a:t>госуслуг</a:t>
            </a:r>
            <a:endParaRPr lang="ru-RU" sz="1600" b="1" dirty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по итогам исследования, проведенного </a:t>
            </a:r>
            <a:r>
              <a:rPr lang="en-US" sz="1600" dirty="0" err="1" smtClean="0">
                <a:solidFill>
                  <a:schemeClr val="bg1"/>
                </a:solidFill>
              </a:rPr>
              <a:t>Pricewaterhouse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en-US" sz="1600" dirty="0" smtClean="0">
                <a:solidFill>
                  <a:schemeClr val="bg1"/>
                </a:solidFill>
              </a:rPr>
              <a:t>Coopers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4" name="Заголовок 6"/>
          <p:cNvSpPr txBox="1">
            <a:spLocks/>
          </p:cNvSpPr>
          <p:nvPr/>
        </p:nvSpPr>
        <p:spPr>
          <a:xfrm>
            <a:off x="467544" y="271799"/>
            <a:ext cx="3422934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В МИРЕ</a:t>
            </a:r>
            <a:endParaRPr lang="ru-RU" sz="2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67544" y="695825"/>
            <a:ext cx="3605912" cy="4571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Достижения</a:t>
            </a:r>
            <a:endParaRPr lang="ru-RU" b="0" cap="non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0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06258"/>
            <a:ext cx="3749365" cy="16948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00162"/>
            <a:ext cx="3749365" cy="17009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58740"/>
            <a:ext cx="3749365" cy="1694835"/>
          </a:xfrm>
          <a:prstGeom prst="rect">
            <a:avLst/>
          </a:prstGeom>
        </p:spPr>
      </p:pic>
      <p:sp>
        <p:nvSpPr>
          <p:cNvPr id="20" name="Заголовок 6"/>
          <p:cNvSpPr txBox="1">
            <a:spLocks/>
          </p:cNvSpPr>
          <p:nvPr/>
        </p:nvSpPr>
        <p:spPr>
          <a:xfrm>
            <a:off x="467544" y="271799"/>
            <a:ext cx="3422934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В РОССИИ</a:t>
            </a:r>
            <a:endParaRPr lang="ru-RU" sz="24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67544" y="695825"/>
            <a:ext cx="3605912" cy="4571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Достижения</a:t>
            </a:r>
            <a:r>
              <a:rPr lang="en-US" b="0" cap="none" dirty="0" smtClean="0">
                <a:solidFill>
                  <a:schemeClr val="tx2"/>
                </a:solidFill>
              </a:rPr>
              <a:t> (</a:t>
            </a:r>
            <a:r>
              <a:rPr lang="ru-RU" b="0" cap="none" dirty="0" smtClean="0">
                <a:solidFill>
                  <a:schemeClr val="tx2"/>
                </a:solidFill>
              </a:rPr>
              <a:t>данные </a:t>
            </a:r>
            <a:r>
              <a:rPr lang="ru-RU" b="0" cap="none" dirty="0" smtClean="0">
                <a:solidFill>
                  <a:schemeClr val="tx2"/>
                </a:solidFill>
              </a:rPr>
              <a:t>2017 </a:t>
            </a:r>
            <a:r>
              <a:rPr lang="ru-RU" b="0" cap="none" dirty="0" smtClean="0">
                <a:solidFill>
                  <a:schemeClr val="tx2"/>
                </a:solidFill>
              </a:rPr>
              <a:t>г.)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373" y="2958740"/>
            <a:ext cx="3746000" cy="16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91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1331640" y="1096360"/>
            <a:ext cx="1369323" cy="1542408"/>
            <a:chOff x="259994" y="1096360"/>
            <a:chExt cx="1369323" cy="1542408"/>
          </a:xfrm>
        </p:grpSpPr>
        <p:sp>
          <p:nvSpPr>
            <p:cNvPr id="68" name="Прямоугольник 67"/>
            <p:cNvSpPr/>
            <p:nvPr/>
          </p:nvSpPr>
          <p:spPr>
            <a:xfrm>
              <a:off x="259994" y="1789909"/>
              <a:ext cx="136932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accent1"/>
                  </a:solidFill>
                </a:rPr>
                <a:t>&gt;</a:t>
              </a:r>
              <a:r>
                <a:rPr lang="ru-RU" sz="4000" b="1" dirty="0" smtClean="0">
                  <a:solidFill>
                    <a:schemeClr val="accent1"/>
                  </a:solidFill>
                </a:rPr>
                <a:t>180</a:t>
              </a:r>
              <a:endParaRPr lang="ru-RU" sz="4000" b="1" dirty="0">
                <a:solidFill>
                  <a:schemeClr val="accent1"/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617054" y="2330991"/>
              <a:ext cx="81621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solidFill>
                    <a:schemeClr val="tx2"/>
                  </a:solidFill>
                </a:rPr>
                <a:t>услуг</a:t>
              </a:r>
              <a:endParaRPr lang="ru-RU" sz="1400" dirty="0">
                <a:solidFill>
                  <a:schemeClr val="tx2"/>
                </a:solidFill>
              </a:endParaRPr>
            </a:p>
          </p:txBody>
        </p:sp>
        <p:pic>
          <p:nvPicPr>
            <p:cNvPr id="119" name="Рисунок 1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612" y="1096360"/>
              <a:ext cx="747792" cy="747792"/>
            </a:xfrm>
            <a:prstGeom prst="rect">
              <a:avLst/>
            </a:prstGeom>
          </p:spPr>
        </p:pic>
      </p:grpSp>
      <p:grpSp>
        <p:nvGrpSpPr>
          <p:cNvPr id="7" name="Группа 6"/>
          <p:cNvGrpSpPr/>
          <p:nvPr/>
        </p:nvGrpSpPr>
        <p:grpSpPr>
          <a:xfrm>
            <a:off x="3121529" y="1142306"/>
            <a:ext cx="1124045" cy="1635279"/>
            <a:chOff x="2402464" y="1142306"/>
            <a:chExt cx="1124045" cy="1635279"/>
          </a:xfrm>
        </p:grpSpPr>
        <p:sp>
          <p:nvSpPr>
            <p:cNvPr id="96" name="Прямоугольник 95"/>
            <p:cNvSpPr/>
            <p:nvPr/>
          </p:nvSpPr>
          <p:spPr>
            <a:xfrm>
              <a:off x="2402464" y="1797719"/>
              <a:ext cx="1124045" cy="707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 smtClean="0">
                  <a:solidFill>
                    <a:schemeClr val="accent1"/>
                  </a:solidFill>
                </a:rPr>
                <a:t>130</a:t>
              </a:r>
              <a:endParaRPr lang="ru-RU" sz="4000" b="1" dirty="0">
                <a:solidFill>
                  <a:schemeClr val="accent1"/>
                </a:solidFill>
              </a:endParaRP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2543582" y="2340542"/>
              <a:ext cx="955014" cy="43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dirty="0">
                  <a:solidFill>
                    <a:schemeClr val="tx2"/>
                  </a:solidFill>
                </a:rPr>
                <a:t>ц</a:t>
              </a:r>
              <a:r>
                <a:rPr lang="ru-RU" sz="1400" dirty="0" smtClean="0">
                  <a:solidFill>
                    <a:schemeClr val="tx2"/>
                  </a:solidFill>
                </a:rPr>
                <a:t>ентров </a:t>
              </a:r>
              <a:r>
                <a:rPr lang="ru-RU" sz="1400" dirty="0" err="1" smtClean="0">
                  <a:solidFill>
                    <a:schemeClr val="tx2"/>
                  </a:solidFill>
                </a:rPr>
                <a:t>госуслуг</a:t>
              </a:r>
              <a:endParaRPr lang="ru-RU" sz="1400" dirty="0">
                <a:solidFill>
                  <a:schemeClr val="tx2"/>
                </a:solidFill>
              </a:endParaRPr>
            </a:p>
          </p:txBody>
        </p:sp>
        <p:pic>
          <p:nvPicPr>
            <p:cNvPr id="118" name="Рисунок 1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2086" y="1142306"/>
              <a:ext cx="785778" cy="780283"/>
            </a:xfrm>
            <a:prstGeom prst="rect">
              <a:avLst/>
            </a:prstGeom>
          </p:spPr>
        </p:pic>
      </p:grpSp>
      <p:grpSp>
        <p:nvGrpSpPr>
          <p:cNvPr id="12" name="Группа 11"/>
          <p:cNvGrpSpPr/>
          <p:nvPr/>
        </p:nvGrpSpPr>
        <p:grpSpPr>
          <a:xfrm>
            <a:off x="4686285" y="1142306"/>
            <a:ext cx="1729787" cy="1494488"/>
            <a:chOff x="4208948" y="1142306"/>
            <a:chExt cx="1729787" cy="1494488"/>
          </a:xfrm>
        </p:grpSpPr>
        <p:sp>
          <p:nvSpPr>
            <p:cNvPr id="104" name="Прямоугольник 103"/>
            <p:cNvSpPr/>
            <p:nvPr/>
          </p:nvSpPr>
          <p:spPr>
            <a:xfrm>
              <a:off x="4208948" y="1782849"/>
              <a:ext cx="172978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accent1"/>
                  </a:solidFill>
                </a:rPr>
                <a:t>&gt;7000</a:t>
              </a:r>
              <a:endParaRPr lang="ru-RU" sz="4000" b="1" dirty="0">
                <a:solidFill>
                  <a:schemeClr val="accent1"/>
                </a:solidFill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4512159" y="2329017"/>
              <a:ext cx="124277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solidFill>
                    <a:schemeClr val="tx2"/>
                  </a:solidFill>
                </a:rPr>
                <a:t>сотрудников</a:t>
              </a:r>
              <a:endParaRPr lang="ru-RU" sz="1400" dirty="0">
                <a:solidFill>
                  <a:schemeClr val="tx2"/>
                </a:solidFill>
              </a:endParaRPr>
            </a:p>
          </p:txBody>
        </p:sp>
        <p:pic>
          <p:nvPicPr>
            <p:cNvPr id="120" name="Рисунок 1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611" y="1142306"/>
              <a:ext cx="767489" cy="772894"/>
            </a:xfrm>
            <a:prstGeom prst="rect">
              <a:avLst/>
            </a:prstGeom>
          </p:spPr>
        </p:pic>
      </p:grpSp>
      <p:grpSp>
        <p:nvGrpSpPr>
          <p:cNvPr id="11" name="Группа 10"/>
          <p:cNvGrpSpPr/>
          <p:nvPr/>
        </p:nvGrpSpPr>
        <p:grpSpPr>
          <a:xfrm>
            <a:off x="6690340" y="1147489"/>
            <a:ext cx="1665329" cy="1496269"/>
            <a:chOff x="6415754" y="1147489"/>
            <a:chExt cx="1665329" cy="1496269"/>
          </a:xfrm>
        </p:grpSpPr>
        <p:grpSp>
          <p:nvGrpSpPr>
            <p:cNvPr id="123" name="Группа 122"/>
            <p:cNvGrpSpPr/>
            <p:nvPr/>
          </p:nvGrpSpPr>
          <p:grpSpPr>
            <a:xfrm>
              <a:off x="6415754" y="1792199"/>
              <a:ext cx="1665329" cy="851559"/>
              <a:chOff x="5230632" y="1660195"/>
              <a:chExt cx="1665329" cy="851559"/>
            </a:xfrm>
          </p:grpSpPr>
          <p:sp>
            <p:nvSpPr>
              <p:cNvPr id="124" name="Прямоугольник 123"/>
              <p:cNvSpPr/>
              <p:nvPr/>
            </p:nvSpPr>
            <p:spPr>
              <a:xfrm>
                <a:off x="5230632" y="1660195"/>
                <a:ext cx="1665329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000" b="1" dirty="0" smtClean="0">
                    <a:solidFill>
                      <a:schemeClr val="accent1"/>
                    </a:solidFill>
                  </a:rPr>
                  <a:t>&gt;</a:t>
                </a:r>
                <a:r>
                  <a:rPr lang="ru-RU" sz="4000" b="1" dirty="0" smtClean="0">
                    <a:solidFill>
                      <a:schemeClr val="accent1"/>
                    </a:solidFill>
                  </a:rPr>
                  <a:t>660</a:t>
                </a:r>
                <a:r>
                  <a:rPr lang="en-US" sz="4000" b="1" dirty="0" smtClean="0">
                    <a:solidFill>
                      <a:schemeClr val="accent1"/>
                    </a:solidFill>
                  </a:rPr>
                  <a:t>0</a:t>
                </a:r>
                <a:endParaRPr lang="ru-RU" sz="4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5" name="Прямоугольник 124"/>
              <p:cNvSpPr/>
              <p:nvPr/>
            </p:nvSpPr>
            <p:spPr>
              <a:xfrm>
                <a:off x="5471276" y="2203977"/>
                <a:ext cx="1242771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chemeClr val="tx2"/>
                    </a:solidFill>
                  </a:rPr>
                  <a:t>о</a:t>
                </a:r>
                <a:r>
                  <a:rPr lang="ru-RU" sz="1400" dirty="0" smtClean="0">
                    <a:solidFill>
                      <a:schemeClr val="tx2"/>
                    </a:solidFill>
                  </a:rPr>
                  <a:t>кон приема</a:t>
                </a:r>
                <a:endParaRPr lang="ru-RU" sz="1400" dirty="0">
                  <a:solidFill>
                    <a:schemeClr val="tx2"/>
                  </a:solidFill>
                </a:endParaRPr>
              </a:p>
            </p:txBody>
          </p:sp>
        </p:grpSp>
        <p:pic>
          <p:nvPicPr>
            <p:cNvPr id="122" name="Рисунок 1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0940" y="1147489"/>
              <a:ext cx="717213" cy="717213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1674593" y="2962572"/>
            <a:ext cx="1124045" cy="1405522"/>
            <a:chOff x="602947" y="3138326"/>
            <a:chExt cx="1124045" cy="1405522"/>
          </a:xfrm>
        </p:grpSpPr>
        <p:pic>
          <p:nvPicPr>
            <p:cNvPr id="87" name="Рисунок 8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3138326"/>
              <a:ext cx="688474" cy="693323"/>
            </a:xfrm>
            <a:prstGeom prst="rect">
              <a:avLst/>
            </a:prstGeom>
          </p:spPr>
        </p:pic>
        <p:sp>
          <p:nvSpPr>
            <p:cNvPr id="88" name="Прямоугольник 87"/>
            <p:cNvSpPr/>
            <p:nvPr/>
          </p:nvSpPr>
          <p:spPr>
            <a:xfrm>
              <a:off x="602947" y="3835963"/>
              <a:ext cx="278554" cy="707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000" b="1" dirty="0">
                  <a:solidFill>
                    <a:schemeClr val="accent1"/>
                  </a:solidFill>
                </a:rPr>
                <a:t>7</a:t>
              </a: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910778" y="3917919"/>
              <a:ext cx="81621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2"/>
                  </a:solidFill>
                </a:rPr>
                <a:t>д</a:t>
              </a:r>
              <a:r>
                <a:rPr lang="ru-RU" sz="1400" dirty="0" smtClean="0">
                  <a:solidFill>
                    <a:schemeClr val="tx2"/>
                  </a:solidFill>
                </a:rPr>
                <a:t>ней</a:t>
              </a:r>
              <a:r>
                <a:rPr lang="en-US" sz="1400" dirty="0" smtClean="0">
                  <a:solidFill>
                    <a:schemeClr val="tx2"/>
                  </a:solidFill>
                </a:rPr>
                <a:t> </a:t>
              </a:r>
              <a:r>
                <a:rPr lang="ru-RU" sz="1400" dirty="0" smtClean="0">
                  <a:solidFill>
                    <a:schemeClr val="tx2"/>
                  </a:solidFill>
                </a:rPr>
                <a:t>в </a:t>
              </a:r>
              <a:r>
                <a:rPr lang="ru-RU" sz="1400" dirty="0">
                  <a:solidFill>
                    <a:schemeClr val="tx2"/>
                  </a:solidFill>
                </a:rPr>
                <a:t>неделю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729391" y="2855062"/>
            <a:ext cx="1780808" cy="1622139"/>
            <a:chOff x="6404225" y="3030816"/>
            <a:chExt cx="1780808" cy="1622139"/>
          </a:xfrm>
        </p:grpSpPr>
        <p:grpSp>
          <p:nvGrpSpPr>
            <p:cNvPr id="128" name="Группа 127"/>
            <p:cNvGrpSpPr/>
            <p:nvPr/>
          </p:nvGrpSpPr>
          <p:grpSpPr>
            <a:xfrm>
              <a:off x="6404225" y="3684614"/>
              <a:ext cx="1780808" cy="968341"/>
              <a:chOff x="5263711" y="1672679"/>
              <a:chExt cx="1780808" cy="968341"/>
            </a:xfrm>
          </p:grpSpPr>
          <p:sp>
            <p:nvSpPr>
              <p:cNvPr id="129" name="Прямоугольник 128"/>
              <p:cNvSpPr/>
              <p:nvPr/>
            </p:nvSpPr>
            <p:spPr>
              <a:xfrm>
                <a:off x="5263711" y="1672679"/>
                <a:ext cx="178080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solidFill>
                      <a:schemeClr val="accent1"/>
                    </a:solidFill>
                  </a:rPr>
                  <a:t>~</a:t>
                </a:r>
                <a:r>
                  <a:rPr lang="en-US" sz="3600" b="1" dirty="0" smtClean="0">
                    <a:solidFill>
                      <a:schemeClr val="accent1"/>
                    </a:solidFill>
                  </a:rPr>
                  <a:t>70000</a:t>
                </a:r>
                <a:endParaRPr lang="ru-RU" sz="3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0" name="Прямоугольник 129"/>
              <p:cNvSpPr/>
              <p:nvPr/>
            </p:nvSpPr>
            <p:spPr>
              <a:xfrm>
                <a:off x="5471276" y="2203977"/>
                <a:ext cx="131969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ru-RU" sz="1400" dirty="0">
                    <a:solidFill>
                      <a:schemeClr val="tx2"/>
                    </a:solidFill>
                  </a:rPr>
                  <a:t>посетителей в день</a:t>
                </a:r>
              </a:p>
            </p:txBody>
          </p:sp>
        </p:grpSp>
        <p:pic>
          <p:nvPicPr>
            <p:cNvPr id="127" name="Рисунок 12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7572" y="3030816"/>
              <a:ext cx="691477" cy="691477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4886615" y="2679308"/>
            <a:ext cx="1784646" cy="1660424"/>
            <a:chOff x="4322788" y="2855062"/>
            <a:chExt cx="1784646" cy="1660424"/>
          </a:xfrm>
        </p:grpSpPr>
        <p:sp>
          <p:nvSpPr>
            <p:cNvPr id="134" name="Прямоугольник 133"/>
            <p:cNvSpPr/>
            <p:nvPr/>
          </p:nvSpPr>
          <p:spPr>
            <a:xfrm>
              <a:off x="4448878" y="3906088"/>
              <a:ext cx="1658556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400" dirty="0">
                  <a:solidFill>
                    <a:schemeClr val="tx2"/>
                  </a:solidFill>
                </a:rPr>
                <a:t>услуг без привязки к месту </a:t>
              </a:r>
              <a:r>
                <a:rPr lang="ru-RU" sz="1400" dirty="0" smtClean="0">
                  <a:solidFill>
                    <a:schemeClr val="tx2"/>
                  </a:solidFill>
                </a:rPr>
                <a:t>жительства</a:t>
              </a:r>
              <a:endParaRPr lang="ru-RU" sz="1400" dirty="0">
                <a:solidFill>
                  <a:schemeClr val="tx2"/>
                </a:solidFill>
              </a:endParaRPr>
            </a:p>
          </p:txBody>
        </p:sp>
        <p:pic>
          <p:nvPicPr>
            <p:cNvPr id="1025" name="Рисунок 102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2788" y="2855062"/>
              <a:ext cx="1182089" cy="1182089"/>
            </a:xfrm>
            <a:prstGeom prst="rect">
              <a:avLst/>
            </a:prstGeom>
          </p:spPr>
        </p:pic>
      </p:grpSp>
      <p:grpSp>
        <p:nvGrpSpPr>
          <p:cNvPr id="8" name="Группа 7"/>
          <p:cNvGrpSpPr/>
          <p:nvPr/>
        </p:nvGrpSpPr>
        <p:grpSpPr>
          <a:xfrm>
            <a:off x="3256842" y="2915333"/>
            <a:ext cx="1921637" cy="1980542"/>
            <a:chOff x="2484650" y="3091087"/>
            <a:chExt cx="1921637" cy="1980542"/>
          </a:xfrm>
        </p:grpSpPr>
        <p:grpSp>
          <p:nvGrpSpPr>
            <p:cNvPr id="1027" name="Группа 1026"/>
            <p:cNvGrpSpPr/>
            <p:nvPr/>
          </p:nvGrpSpPr>
          <p:grpSpPr>
            <a:xfrm>
              <a:off x="2484650" y="3915165"/>
              <a:ext cx="1921637" cy="1156464"/>
              <a:chOff x="2756854" y="2954726"/>
              <a:chExt cx="1921637" cy="1156464"/>
            </a:xfrm>
          </p:grpSpPr>
          <p:sp>
            <p:nvSpPr>
              <p:cNvPr id="41" name="Объект 6"/>
              <p:cNvSpPr txBox="1">
                <a:spLocks/>
              </p:cNvSpPr>
              <p:nvPr/>
            </p:nvSpPr>
            <p:spPr>
              <a:xfrm>
                <a:off x="2776680" y="3193974"/>
                <a:ext cx="1560002" cy="249275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ru-RU" sz="1600" dirty="0" smtClean="0"/>
                  <a:t>8.00</a:t>
                </a:r>
                <a:r>
                  <a:rPr lang="ru-RU" dirty="0" smtClean="0"/>
                  <a:t> </a:t>
                </a:r>
                <a:r>
                  <a:rPr lang="ru-RU" b="0" cap="none" dirty="0" smtClean="0">
                    <a:solidFill>
                      <a:schemeClr val="tx2"/>
                    </a:solidFill>
                  </a:rPr>
                  <a:t>до</a:t>
                </a:r>
                <a:r>
                  <a:rPr lang="ru-RU" cap="none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 smtClean="0"/>
                  <a:t>20.00</a:t>
                </a:r>
                <a:endParaRPr lang="ru-RU" dirty="0"/>
              </a:p>
            </p:txBody>
          </p:sp>
          <p:sp>
            <p:nvSpPr>
              <p:cNvPr id="136" name="Объект 6"/>
              <p:cNvSpPr txBox="1">
                <a:spLocks/>
              </p:cNvSpPr>
              <p:nvPr/>
            </p:nvSpPr>
            <p:spPr>
              <a:xfrm>
                <a:off x="2756854" y="3865133"/>
                <a:ext cx="1921637" cy="246057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70000"/>
                  </a:lnSpc>
                  <a:buNone/>
                </a:pPr>
                <a:r>
                  <a:rPr lang="ru-RU" sz="1600" dirty="0" smtClean="0"/>
                  <a:t>10.00</a:t>
                </a:r>
                <a:r>
                  <a:rPr lang="ru-RU" sz="1800" dirty="0" smtClean="0"/>
                  <a:t> </a:t>
                </a:r>
                <a:r>
                  <a:rPr lang="ru-RU" b="0" cap="none" dirty="0" smtClean="0">
                    <a:solidFill>
                      <a:schemeClr val="tx2"/>
                    </a:solidFill>
                  </a:rPr>
                  <a:t>до</a:t>
                </a:r>
                <a:r>
                  <a:rPr lang="ru-RU" sz="1800" cap="none" dirty="0" smtClean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 smtClean="0"/>
                  <a:t>22.00</a:t>
                </a:r>
                <a:endParaRPr lang="ru-RU" sz="1600" dirty="0"/>
              </a:p>
            </p:txBody>
          </p:sp>
          <p:sp>
            <p:nvSpPr>
              <p:cNvPr id="137" name="Объект 6"/>
              <p:cNvSpPr txBox="1">
                <a:spLocks/>
              </p:cNvSpPr>
              <p:nvPr/>
            </p:nvSpPr>
            <p:spPr>
              <a:xfrm>
                <a:off x="2776680" y="3373841"/>
                <a:ext cx="1707844" cy="520798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200" cap="none" dirty="0" smtClean="0">
                    <a:solidFill>
                      <a:schemeClr val="accent2"/>
                    </a:solidFill>
                  </a:rPr>
                  <a:t>ФЛАГМАНЫ И ДВОРЕЦ ГОСУСЛУГ:</a:t>
                </a:r>
                <a:endParaRPr lang="ru-RU" sz="1200" cap="none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38" name="Объект 6"/>
              <p:cNvSpPr txBox="1">
                <a:spLocks/>
              </p:cNvSpPr>
              <p:nvPr/>
            </p:nvSpPr>
            <p:spPr>
              <a:xfrm>
                <a:off x="2776680" y="2954726"/>
                <a:ext cx="1284246" cy="274741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4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4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000" b="1" i="0" kern="1200" cap="all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0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ru-RU" sz="1200" cap="none" dirty="0" smtClean="0">
                    <a:solidFill>
                      <a:schemeClr val="accent2"/>
                    </a:solidFill>
                  </a:rPr>
                  <a:t>ЦЕНТРЫ:</a:t>
                </a:r>
                <a:endParaRPr lang="ru-RU" sz="1200" cap="none" dirty="0">
                  <a:solidFill>
                    <a:schemeClr val="accent2"/>
                  </a:solidFill>
                </a:endParaRPr>
              </a:p>
            </p:txBody>
          </p:sp>
        </p:grpSp>
        <p:pic>
          <p:nvPicPr>
            <p:cNvPr id="1029" name="Рисунок 102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4132" y="3091087"/>
              <a:ext cx="710038" cy="710038"/>
            </a:xfrm>
            <a:prstGeom prst="rect">
              <a:avLst/>
            </a:prstGeom>
          </p:spPr>
        </p:pic>
      </p:grpSp>
      <p:sp>
        <p:nvSpPr>
          <p:cNvPr id="46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ДОСТУПНОСТЬ УСЛУГ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7" b="20506"/>
          <a:stretch/>
        </p:blipFill>
        <p:spPr>
          <a:xfrm>
            <a:off x="72141" y="181973"/>
            <a:ext cx="1589035" cy="1250668"/>
          </a:xfrm>
          <a:prstGeom prst="rect">
            <a:avLst/>
          </a:prstGeom>
        </p:spPr>
      </p:pic>
      <p:sp>
        <p:nvSpPr>
          <p:cNvPr id="63" name="Прямоугольник 62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Территории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9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бъект 6"/>
          <p:cNvSpPr txBox="1">
            <a:spLocks/>
          </p:cNvSpPr>
          <p:nvPr/>
        </p:nvSpPr>
        <p:spPr>
          <a:xfrm>
            <a:off x="1691680" y="2166171"/>
            <a:ext cx="1719705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Предварительная</a:t>
            </a:r>
            <a:br>
              <a:rPr lang="ru-RU" b="0" cap="none" dirty="0" smtClean="0">
                <a:solidFill>
                  <a:schemeClr val="tx2"/>
                </a:solidFill>
              </a:rPr>
            </a:br>
            <a:r>
              <a:rPr lang="ru-RU" b="0" cap="none" dirty="0" smtClean="0">
                <a:solidFill>
                  <a:schemeClr val="tx2"/>
                </a:solidFill>
              </a:rPr>
              <a:t>запись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996754" y="2255564"/>
            <a:ext cx="2159422" cy="523220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lang="ru-RU" sz="1400" dirty="0">
                <a:solidFill>
                  <a:schemeClr val="tx2"/>
                </a:solidFill>
              </a:rPr>
              <a:t>Уведомление </a:t>
            </a:r>
            <a:br>
              <a:rPr lang="ru-RU" sz="1400" dirty="0">
                <a:solidFill>
                  <a:schemeClr val="tx2"/>
                </a:solidFill>
              </a:rPr>
            </a:br>
            <a:r>
              <a:rPr lang="ru-RU" sz="1400" dirty="0">
                <a:solidFill>
                  <a:schemeClr val="tx2"/>
                </a:solidFill>
              </a:rPr>
              <a:t>о готовности документов</a:t>
            </a:r>
          </a:p>
        </p:txBody>
      </p:sp>
      <p:sp>
        <p:nvSpPr>
          <p:cNvPr id="29" name="Объект 6"/>
          <p:cNvSpPr txBox="1">
            <a:spLocks/>
          </p:cNvSpPr>
          <p:nvPr/>
        </p:nvSpPr>
        <p:spPr>
          <a:xfrm>
            <a:off x="6634465" y="2268088"/>
            <a:ext cx="2087415" cy="4783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Онлайн-мониторинг загруженности центров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63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УПРАВЛЕНИЕ ОЧЕРЕДЯМИ</a:t>
            </a:r>
          </a:p>
        </p:txBody>
      </p:sp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19"/>
          <a:stretch/>
        </p:blipFill>
        <p:spPr>
          <a:xfrm>
            <a:off x="175835" y="117231"/>
            <a:ext cx="1553651" cy="1327151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1578237" y="3174099"/>
            <a:ext cx="1983293" cy="1595390"/>
            <a:chOff x="1578237" y="3125369"/>
            <a:chExt cx="1983293" cy="1595390"/>
          </a:xfrm>
        </p:grpSpPr>
        <p:sp>
          <p:nvSpPr>
            <p:cNvPr id="15" name="Объект 6"/>
            <p:cNvSpPr txBox="1">
              <a:spLocks/>
            </p:cNvSpPr>
            <p:nvPr/>
          </p:nvSpPr>
          <p:spPr>
            <a:xfrm>
              <a:off x="2541660" y="3377818"/>
              <a:ext cx="1019870" cy="85582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70000"/>
                </a:lnSpc>
                <a:buNone/>
              </a:pPr>
              <a:r>
                <a:rPr lang="ru-RU" sz="5400" dirty="0" smtClean="0"/>
                <a:t>3</a:t>
              </a:r>
              <a:r>
                <a:rPr lang="ru-RU" sz="1800" cap="none" dirty="0"/>
                <a:t> </a:t>
              </a:r>
              <a:r>
                <a:rPr lang="ru-RU" sz="1600" cap="none" dirty="0" smtClean="0"/>
                <a:t>минуты</a:t>
              </a:r>
              <a:endParaRPr lang="ru-RU" sz="2000" dirty="0"/>
            </a:p>
          </p:txBody>
        </p:sp>
        <p:sp>
          <p:nvSpPr>
            <p:cNvPr id="16" name="Объект 6"/>
            <p:cNvSpPr txBox="1">
              <a:spLocks/>
            </p:cNvSpPr>
            <p:nvPr/>
          </p:nvSpPr>
          <p:spPr>
            <a:xfrm>
              <a:off x="1706998" y="4202788"/>
              <a:ext cx="1449934" cy="517971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ru-RU" b="0" cap="none" dirty="0" smtClean="0">
                  <a:solidFill>
                    <a:schemeClr val="tx2"/>
                  </a:solidFill>
                </a:rPr>
                <a:t>среднее время</a:t>
              </a:r>
              <a:br>
                <a:rPr lang="ru-RU" b="0" cap="none" dirty="0" smtClean="0">
                  <a:solidFill>
                    <a:schemeClr val="tx2"/>
                  </a:solidFill>
                </a:rPr>
              </a:br>
              <a:r>
                <a:rPr lang="ru-RU" b="0" cap="none" dirty="0" smtClean="0">
                  <a:solidFill>
                    <a:schemeClr val="tx2"/>
                  </a:solidFill>
                </a:rPr>
                <a:t>ожидания</a:t>
              </a:r>
              <a:endParaRPr lang="ru-RU" b="0" cap="none" dirty="0">
                <a:solidFill>
                  <a:schemeClr val="tx2"/>
                </a:solidFill>
              </a:endParaRPr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8237" y="3125369"/>
              <a:ext cx="1027538" cy="1027538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3912179" y="2980519"/>
            <a:ext cx="4014783" cy="1823479"/>
            <a:chOff x="3203338" y="2931789"/>
            <a:chExt cx="4014783" cy="1823479"/>
          </a:xfrm>
        </p:grpSpPr>
        <p:sp>
          <p:nvSpPr>
            <p:cNvPr id="13" name="Объект 6"/>
            <p:cNvSpPr txBox="1">
              <a:spLocks/>
            </p:cNvSpPr>
            <p:nvPr/>
          </p:nvSpPr>
          <p:spPr>
            <a:xfrm>
              <a:off x="3203338" y="4076532"/>
              <a:ext cx="2434710" cy="67873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400">
                <a:lnSpc>
                  <a:spcPct val="80000"/>
                </a:lnSpc>
                <a:buNone/>
              </a:pPr>
              <a:endParaRPr lang="ru-RU" sz="2800" dirty="0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941" y="2931789"/>
              <a:ext cx="1229716" cy="1221117"/>
            </a:xfrm>
            <a:prstGeom prst="rect">
              <a:avLst/>
            </a:prstGeom>
          </p:spPr>
        </p:pic>
        <p:sp>
          <p:nvSpPr>
            <p:cNvPr id="94" name="Объект 6"/>
            <p:cNvSpPr txBox="1">
              <a:spLocks/>
            </p:cNvSpPr>
            <p:nvPr/>
          </p:nvSpPr>
          <p:spPr>
            <a:xfrm>
              <a:off x="3242940" y="4320649"/>
              <a:ext cx="2395107" cy="208567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ru-RU" sz="2000" dirty="0"/>
                <a:t>&lt; 1% </a:t>
              </a:r>
              <a:r>
                <a:rPr lang="ru-RU" b="0" cap="none" dirty="0" smtClean="0">
                  <a:solidFill>
                    <a:schemeClr val="tx2"/>
                  </a:solidFill>
                </a:rPr>
                <a:t>посетителей</a:t>
              </a:r>
              <a:endParaRPr lang="ru-RU" b="0" cap="none" dirty="0">
                <a:solidFill>
                  <a:schemeClr val="tx2"/>
                </a:solidFill>
              </a:endParaRPr>
            </a:p>
          </p:txBody>
        </p:sp>
        <p:sp>
          <p:nvSpPr>
            <p:cNvPr id="95" name="Объект 6"/>
            <p:cNvSpPr txBox="1">
              <a:spLocks/>
            </p:cNvSpPr>
            <p:nvPr/>
          </p:nvSpPr>
          <p:spPr>
            <a:xfrm>
              <a:off x="4245575" y="3730737"/>
              <a:ext cx="1103925" cy="401907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70000"/>
                </a:lnSpc>
                <a:buNone/>
              </a:pPr>
              <a:r>
                <a:rPr lang="en-US" sz="2000" cap="none" dirty="0"/>
                <a:t>&gt;15</a:t>
              </a:r>
              <a:r>
                <a:rPr lang="ru-RU" sz="2000" cap="none" dirty="0"/>
                <a:t> </a:t>
              </a:r>
              <a:r>
                <a:rPr lang="ru-RU" sz="1600" cap="none" dirty="0"/>
                <a:t>минут</a:t>
              </a:r>
              <a:endParaRPr lang="ru-RU" sz="2000" cap="none" dirty="0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5466" y="3633354"/>
              <a:ext cx="766543" cy="83178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5436" y="2963979"/>
              <a:ext cx="1232685" cy="1224065"/>
            </a:xfrm>
            <a:prstGeom prst="rect">
              <a:avLst/>
            </a:prstGeom>
          </p:spPr>
        </p:pic>
        <p:sp>
          <p:nvSpPr>
            <p:cNvPr id="96" name="Объект 6"/>
            <p:cNvSpPr txBox="1">
              <a:spLocks/>
            </p:cNvSpPr>
            <p:nvPr/>
          </p:nvSpPr>
          <p:spPr>
            <a:xfrm>
              <a:off x="5985436" y="4233640"/>
              <a:ext cx="992256" cy="242002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400">
                <a:lnSpc>
                  <a:spcPct val="80000"/>
                </a:lnSpc>
                <a:buNone/>
              </a:pPr>
              <a:r>
                <a:rPr lang="ru-RU" b="0" cap="none" dirty="0">
                  <a:solidFill>
                    <a:schemeClr val="tx2"/>
                  </a:solidFill>
                </a:rPr>
                <a:t>в подарок</a:t>
              </a: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734" y="1025122"/>
            <a:ext cx="1379861" cy="13702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861" y="967472"/>
            <a:ext cx="1229540" cy="1238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3"/>
          <a:stretch/>
        </p:blipFill>
        <p:spPr>
          <a:xfrm>
            <a:off x="6581868" y="1114682"/>
            <a:ext cx="1405066" cy="1227843"/>
          </a:xfrm>
          <a:prstGeom prst="rect">
            <a:avLst/>
          </a:prstGeom>
        </p:spPr>
      </p:pic>
      <p:sp>
        <p:nvSpPr>
          <p:cNvPr id="97" name="Прямоугольник 96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84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60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КОМФОРТНОСТЬ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41"/>
          <a:stretch/>
        </p:blipFill>
        <p:spPr>
          <a:xfrm>
            <a:off x="250786" y="216689"/>
            <a:ext cx="1439165" cy="1215952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56214"/>
              </p:ext>
            </p:extLst>
          </p:nvPr>
        </p:nvGraphicFramePr>
        <p:xfrm>
          <a:off x="408371" y="1678309"/>
          <a:ext cx="8412100" cy="319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499">
                  <a:extLst>
                    <a:ext uri="{9D8B030D-6E8A-4147-A177-3AD203B41FA5}">
                      <a16:colId xmlns:a16="http://schemas.microsoft.com/office/drawing/2014/main" val="3260664464"/>
                    </a:ext>
                  </a:extLst>
                </a:gridCol>
                <a:gridCol w="1807255">
                  <a:extLst>
                    <a:ext uri="{9D8B030D-6E8A-4147-A177-3AD203B41FA5}">
                      <a16:colId xmlns:a16="http://schemas.microsoft.com/office/drawing/2014/main" val="758075509"/>
                    </a:ext>
                  </a:extLst>
                </a:gridCol>
                <a:gridCol w="1807255">
                  <a:extLst>
                    <a:ext uri="{9D8B030D-6E8A-4147-A177-3AD203B41FA5}">
                      <a16:colId xmlns:a16="http://schemas.microsoft.com/office/drawing/2014/main" val="255535158"/>
                    </a:ext>
                  </a:extLst>
                </a:gridCol>
                <a:gridCol w="1656650">
                  <a:extLst>
                    <a:ext uri="{9D8B030D-6E8A-4147-A177-3AD203B41FA5}">
                      <a16:colId xmlns:a16="http://schemas.microsoft.com/office/drawing/2014/main" val="1192712886"/>
                    </a:ext>
                  </a:extLst>
                </a:gridCol>
                <a:gridCol w="1355441">
                  <a:extLst>
                    <a:ext uri="{9D8B030D-6E8A-4147-A177-3AD203B41FA5}">
                      <a16:colId xmlns:a16="http://schemas.microsoft.com/office/drawing/2014/main" val="1702931654"/>
                    </a:ext>
                  </a:extLst>
                </a:gridCol>
              </a:tblGrid>
              <a:tr h="15988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Доступная</a:t>
                      </a:r>
                      <a:r>
                        <a:rPr lang="ru-RU" sz="1400" b="0" cap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среда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err="1" smtClean="0">
                          <a:solidFill>
                            <a:schemeClr val="tx2"/>
                          </a:solidFill>
                        </a:rPr>
                        <a:t>Велопарковка</a:t>
                      </a: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Детский </a:t>
                      </a:r>
                      <a:r>
                        <a:rPr lang="ru-RU" sz="1400" b="0" cap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уголок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Копирование</a:t>
                      </a:r>
                      <a:b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документов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Оплата </a:t>
                      </a:r>
                      <a:b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пошлин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094646"/>
                  </a:ext>
                </a:extLst>
              </a:tr>
              <a:tr h="15988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Предварительная</a:t>
                      </a:r>
                      <a:b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запись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Администратор</a:t>
                      </a:r>
                      <a:b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зала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Бесплатный</a:t>
                      </a:r>
                      <a:r>
                        <a:rPr lang="ru-RU" sz="1400" b="0" cap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400" b="0" cap="none" dirty="0" err="1" smtClean="0">
                          <a:solidFill>
                            <a:schemeClr val="tx2"/>
                          </a:solidFill>
                        </a:rPr>
                        <a:t>WiFi</a:t>
                      </a: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cap="none" dirty="0" smtClean="0">
                          <a:solidFill>
                            <a:schemeClr val="tx2"/>
                          </a:solidFill>
                        </a:rPr>
                        <a:t>Кофе/</a:t>
                      </a:r>
                      <a:r>
                        <a:rPr lang="ru-RU" sz="1400" b="0" cap="none" dirty="0" err="1" smtClean="0">
                          <a:solidFill>
                            <a:schemeClr val="tx2"/>
                          </a:solidFill>
                        </a:rPr>
                        <a:t>снэки</a:t>
                      </a: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cap="none" dirty="0" smtClean="0">
                        <a:solidFill>
                          <a:schemeClr val="tx2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885942"/>
                  </a:ext>
                </a:extLst>
              </a:tr>
            </a:tbl>
          </a:graphicData>
        </a:graphic>
      </p:graphicFrame>
      <p:pic>
        <p:nvPicPr>
          <p:cNvPr id="84" name="Рисунок 8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86" y="1630497"/>
            <a:ext cx="1053896" cy="10538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610" y="3363838"/>
            <a:ext cx="1097735" cy="1097735"/>
          </a:xfrm>
          <a:prstGeom prst="rect">
            <a:avLst/>
          </a:prstGeom>
        </p:spPr>
      </p:pic>
      <p:sp>
        <p:nvSpPr>
          <p:cNvPr id="85" name="Прямоугольник 84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Единый набор дружелюбных сервисов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539" y="1579840"/>
            <a:ext cx="1153756" cy="11576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083" y="1743441"/>
            <a:ext cx="960788" cy="9607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435846"/>
            <a:ext cx="882222" cy="88520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395" y="1633527"/>
            <a:ext cx="1103967" cy="110396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652" y="1650331"/>
            <a:ext cx="869764" cy="87270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450" y="3435846"/>
            <a:ext cx="871935" cy="8719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92" y="3435846"/>
            <a:ext cx="1049411" cy="1049411"/>
          </a:xfrm>
          <a:prstGeom prst="rect">
            <a:avLst/>
          </a:prstGeom>
        </p:spPr>
      </p:pic>
      <p:sp>
        <p:nvSpPr>
          <p:cNvPr id="87" name="Прямоугольник 86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45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Заголовок 6"/>
          <p:cNvSpPr txBox="1">
            <a:spLocks/>
          </p:cNvSpPr>
          <p:nvPr/>
        </p:nvSpPr>
        <p:spPr>
          <a:xfrm rot="16200000">
            <a:off x="-1855471" y="2766909"/>
            <a:ext cx="4212515" cy="50157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ДИАЛОГ С ЖИТЕЛЯМИ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1" name="Заголовок 6"/>
          <p:cNvSpPr txBox="1">
            <a:spLocks/>
          </p:cNvSpPr>
          <p:nvPr/>
        </p:nvSpPr>
        <p:spPr>
          <a:xfrm>
            <a:off x="1691680" y="271799"/>
            <a:ext cx="3744416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ДИАЛОГ С ГРАЖДАНАМИ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55"/>
          <a:stretch/>
        </p:blipFill>
        <p:spPr>
          <a:xfrm>
            <a:off x="-11589" y="-166273"/>
            <a:ext cx="2036240" cy="1605432"/>
          </a:xfrm>
          <a:prstGeom prst="rect">
            <a:avLst/>
          </a:prstGeom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85" name="Прямоугольник 84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>
                <a:solidFill>
                  <a:schemeClr val="tx2"/>
                </a:solidFill>
              </a:rPr>
              <a:t>8</a:t>
            </a:r>
            <a:r>
              <a:rPr lang="ru-RU" b="0" cap="none" dirty="0" smtClean="0">
                <a:solidFill>
                  <a:schemeClr val="tx2"/>
                </a:solidFill>
              </a:rPr>
              <a:t> способов обратной связи 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327" y="1614122"/>
            <a:ext cx="919561" cy="9195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156" y="3287856"/>
            <a:ext cx="884205" cy="8842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5" y="1584088"/>
            <a:ext cx="929641" cy="9327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243" y="1488154"/>
            <a:ext cx="1106804" cy="11068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327" y="3181119"/>
            <a:ext cx="919561" cy="91956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62" y="3261869"/>
            <a:ext cx="928367" cy="928367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705" y="1488154"/>
            <a:ext cx="1028716" cy="1028716"/>
          </a:xfrm>
          <a:prstGeom prst="rect">
            <a:avLst/>
          </a:prstGeom>
        </p:spPr>
      </p:pic>
      <p:sp>
        <p:nvSpPr>
          <p:cNvPr id="89" name="Прямоугольник 88"/>
          <p:cNvSpPr/>
          <p:nvPr/>
        </p:nvSpPr>
        <p:spPr>
          <a:xfrm>
            <a:off x="1691680" y="695825"/>
            <a:ext cx="3605912" cy="4571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58093" y="3290300"/>
            <a:ext cx="950607" cy="826398"/>
          </a:xfrm>
          <a:prstGeom prst="rect">
            <a:avLst/>
          </a:prstGeom>
        </p:spPr>
      </p:pic>
      <p:sp>
        <p:nvSpPr>
          <p:cNvPr id="19" name="Объект 6"/>
          <p:cNvSpPr txBox="1">
            <a:spLocks/>
          </p:cNvSpPr>
          <p:nvPr/>
        </p:nvSpPr>
        <p:spPr>
          <a:xfrm>
            <a:off x="501574" y="2492733"/>
            <a:ext cx="1719705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Пульты</a:t>
            </a:r>
            <a:br>
              <a:rPr lang="ru-RU" b="0" cap="none" dirty="0">
                <a:solidFill>
                  <a:schemeClr val="tx2"/>
                </a:solidFill>
              </a:rPr>
            </a:br>
            <a:r>
              <a:rPr lang="ru-RU" b="0" cap="none" dirty="0">
                <a:solidFill>
                  <a:schemeClr val="tx2"/>
                </a:solidFill>
              </a:rPr>
              <a:t>оценки качества</a:t>
            </a:r>
            <a:endParaRPr lang="ru-RU" b="0" dirty="0">
              <a:solidFill>
                <a:schemeClr val="tx2"/>
              </a:solidFill>
            </a:endParaRPr>
          </a:p>
        </p:txBody>
      </p:sp>
      <p:sp>
        <p:nvSpPr>
          <p:cNvPr id="20" name="Объект 6"/>
          <p:cNvSpPr txBox="1">
            <a:spLocks/>
          </p:cNvSpPr>
          <p:nvPr/>
        </p:nvSpPr>
        <p:spPr>
          <a:xfrm>
            <a:off x="2559235" y="2382530"/>
            <a:ext cx="1262326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0" cap="none" dirty="0">
                <a:solidFill>
                  <a:schemeClr val="tx2"/>
                </a:solidFill>
              </a:rPr>
              <a:t>E-mail</a:t>
            </a:r>
            <a:r>
              <a:rPr lang="ru-RU" b="0" cap="none" dirty="0">
                <a:solidFill>
                  <a:schemeClr val="tx2"/>
                </a:solidFill>
              </a:rPr>
              <a:t> </a:t>
            </a:r>
            <a:r>
              <a:rPr lang="en-US" b="0" cap="none" dirty="0">
                <a:solidFill>
                  <a:schemeClr val="tx2"/>
                </a:solidFill>
              </a:rPr>
              <a:t>/</a:t>
            </a:r>
            <a:r>
              <a:rPr lang="ru-RU" b="0" cap="none" dirty="0">
                <a:solidFill>
                  <a:schemeClr val="tx2"/>
                </a:solidFill>
              </a:rPr>
              <a:t> Почта</a:t>
            </a:r>
            <a:endParaRPr lang="ru-RU" b="0" dirty="0">
              <a:solidFill>
                <a:schemeClr val="tx2"/>
              </a:solidFill>
            </a:endParaRPr>
          </a:p>
        </p:txBody>
      </p:sp>
      <p:sp>
        <p:nvSpPr>
          <p:cNvPr id="21" name="Объект 6"/>
          <p:cNvSpPr txBox="1">
            <a:spLocks/>
          </p:cNvSpPr>
          <p:nvPr/>
        </p:nvSpPr>
        <p:spPr>
          <a:xfrm>
            <a:off x="4814319" y="2402970"/>
            <a:ext cx="777878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err="1">
                <a:solidFill>
                  <a:schemeClr val="tx2"/>
                </a:solidFill>
              </a:rPr>
              <a:t>Соцсети</a:t>
            </a:r>
            <a:endParaRPr lang="ru-RU" b="0" dirty="0">
              <a:solidFill>
                <a:schemeClr val="tx2"/>
              </a:solidFill>
            </a:endParaRPr>
          </a:p>
        </p:txBody>
      </p:sp>
      <p:sp>
        <p:nvSpPr>
          <p:cNvPr id="22" name="Объект 6"/>
          <p:cNvSpPr txBox="1">
            <a:spLocks/>
          </p:cNvSpPr>
          <p:nvPr/>
        </p:nvSpPr>
        <p:spPr>
          <a:xfrm>
            <a:off x="6658093" y="2599761"/>
            <a:ext cx="1271563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>
                <a:solidFill>
                  <a:schemeClr val="tx2"/>
                </a:solidFill>
              </a:rPr>
              <a:t>Мобильное приложение</a:t>
            </a:r>
          </a:p>
          <a:p>
            <a:pPr marL="0" indent="0">
              <a:buNone/>
            </a:pPr>
            <a:endParaRPr lang="ru-RU" b="0" dirty="0">
              <a:solidFill>
                <a:schemeClr val="tx2"/>
              </a:solidFill>
            </a:endParaRPr>
          </a:p>
        </p:txBody>
      </p:sp>
      <p:sp>
        <p:nvSpPr>
          <p:cNvPr id="23" name="Объект 6"/>
          <p:cNvSpPr txBox="1">
            <a:spLocks/>
          </p:cNvSpPr>
          <p:nvPr/>
        </p:nvSpPr>
        <p:spPr>
          <a:xfrm>
            <a:off x="541716" y="4100680"/>
            <a:ext cx="1719705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Анкетирование</a:t>
            </a:r>
            <a:br>
              <a:rPr lang="ru-RU" b="0" cap="none" dirty="0">
                <a:solidFill>
                  <a:schemeClr val="tx2"/>
                </a:solidFill>
              </a:rPr>
            </a:br>
            <a:r>
              <a:rPr lang="ru-RU" b="0" cap="none" dirty="0">
                <a:solidFill>
                  <a:schemeClr val="tx2"/>
                </a:solidFill>
              </a:rPr>
              <a:t>и </a:t>
            </a:r>
            <a:r>
              <a:rPr lang="ru-RU" b="0" cap="none" dirty="0" err="1">
                <a:solidFill>
                  <a:schemeClr val="tx2"/>
                </a:solidFill>
              </a:rPr>
              <a:t>краудсорсинг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24" name="Объект 6"/>
          <p:cNvSpPr txBox="1">
            <a:spLocks/>
          </p:cNvSpPr>
          <p:nvPr/>
        </p:nvSpPr>
        <p:spPr>
          <a:xfrm>
            <a:off x="2559235" y="4084929"/>
            <a:ext cx="1719705" cy="66334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Вопрос-ответ </a:t>
            </a:r>
            <a:br>
              <a:rPr lang="ru-RU" b="0" cap="none" dirty="0">
                <a:solidFill>
                  <a:schemeClr val="tx2"/>
                </a:solidFill>
              </a:rPr>
            </a:br>
            <a:r>
              <a:rPr lang="ru-RU" b="0" cap="none" dirty="0">
                <a:solidFill>
                  <a:schemeClr val="tx2"/>
                </a:solidFill>
              </a:rPr>
              <a:t>на сайте </a:t>
            </a:r>
            <a:r>
              <a:rPr lang="en-US" b="0" u="sng" cap="none" dirty="0">
                <a:solidFill>
                  <a:schemeClr val="tx2"/>
                </a:solidFill>
              </a:rPr>
              <a:t>md.mos.ru</a:t>
            </a:r>
          </a:p>
        </p:txBody>
      </p:sp>
      <p:sp>
        <p:nvSpPr>
          <p:cNvPr id="25" name="Объект 6"/>
          <p:cNvSpPr txBox="1">
            <a:spLocks/>
          </p:cNvSpPr>
          <p:nvPr/>
        </p:nvSpPr>
        <p:spPr>
          <a:xfrm>
            <a:off x="4599134" y="4159885"/>
            <a:ext cx="1248387" cy="3814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Горячая линия</a:t>
            </a:r>
          </a:p>
        </p:txBody>
      </p:sp>
      <p:sp>
        <p:nvSpPr>
          <p:cNvPr id="26" name="Объект 6"/>
          <p:cNvSpPr txBox="1">
            <a:spLocks/>
          </p:cNvSpPr>
          <p:nvPr/>
        </p:nvSpPr>
        <p:spPr>
          <a:xfrm>
            <a:off x="6658094" y="4172551"/>
            <a:ext cx="1508916" cy="55003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Книга отзывов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b="0" cap="none" dirty="0">
                <a:solidFill>
                  <a:schemeClr val="tx2"/>
                </a:solidFill>
              </a:rPr>
              <a:t>и предложений</a:t>
            </a:r>
          </a:p>
        </p:txBody>
      </p:sp>
    </p:spTree>
    <p:extLst>
      <p:ext uri="{BB962C8B-B14F-4D97-AF65-F5344CB8AC3E}">
        <p14:creationId xmlns:p14="http://schemas.microsoft.com/office/powerpoint/2010/main" val="39361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Овал 36"/>
          <p:cNvSpPr/>
          <p:nvPr/>
        </p:nvSpPr>
        <p:spPr>
          <a:xfrm rot="10800000">
            <a:off x="6337900" y="3791844"/>
            <a:ext cx="2806100" cy="1354577"/>
          </a:xfrm>
          <a:custGeom>
            <a:avLst/>
            <a:gdLst/>
            <a:ahLst/>
            <a:cxnLst/>
            <a:rect l="l" t="t" r="r" b="b"/>
            <a:pathLst>
              <a:path w="3153743" h="1522394">
                <a:moveTo>
                  <a:pt x="0" y="0"/>
                </a:moveTo>
                <a:lnTo>
                  <a:pt x="3153743" y="0"/>
                </a:lnTo>
                <a:cubicBezTo>
                  <a:pt x="3062857" y="855829"/>
                  <a:pt x="2338527" y="1522394"/>
                  <a:pt x="1458512" y="1522394"/>
                </a:cubicBezTo>
                <a:cubicBezTo>
                  <a:pt x="839518" y="1522394"/>
                  <a:pt x="297550" y="1192605"/>
                  <a:pt x="0" y="698450"/>
                </a:cubicBezTo>
                <a:close/>
              </a:path>
            </a:pathLst>
          </a:custGeom>
          <a:solidFill>
            <a:schemeClr val="lt1">
              <a:alpha val="5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41" name="Заголовок 6"/>
          <p:cNvSpPr txBox="1">
            <a:spLocks/>
          </p:cNvSpPr>
          <p:nvPr/>
        </p:nvSpPr>
        <p:spPr>
          <a:xfrm>
            <a:off x="467544" y="271799"/>
            <a:ext cx="3422934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dirty="0"/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51" name="Заголовок 6"/>
          <p:cNvSpPr txBox="1">
            <a:spLocks/>
          </p:cNvSpPr>
          <p:nvPr/>
        </p:nvSpPr>
        <p:spPr>
          <a:xfrm>
            <a:off x="467544" y="271799"/>
            <a:ext cx="3422934" cy="39822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РЕЗУЛЬТАТ</a:t>
            </a:r>
            <a:endParaRPr lang="ru-RU" sz="24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467544" y="695825"/>
            <a:ext cx="3605912" cy="4571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Данные за 2016-2018 гг.</a:t>
            </a:r>
            <a:endParaRPr lang="ru-RU" b="0" cap="none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717334" y="1357796"/>
            <a:ext cx="3802111" cy="18158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За последние</a:t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2 </a:t>
            </a:r>
            <a:r>
              <a:rPr lang="ru-RU" sz="2800" b="1" dirty="0">
                <a:solidFill>
                  <a:schemeClr val="tx2"/>
                </a:solidFill>
              </a:rPr>
              <a:t>года</a:t>
            </a:r>
            <a:endParaRPr lang="ru-RU" sz="2800" b="1" dirty="0"/>
          </a:p>
          <a:p>
            <a:r>
              <a:rPr lang="ru-RU" sz="2800" b="1" dirty="0">
                <a:solidFill>
                  <a:schemeClr val="tx2"/>
                </a:solidFill>
              </a:rPr>
              <a:t>м</a:t>
            </a:r>
            <a:r>
              <a:rPr lang="ru-RU" sz="2800" b="1" dirty="0" smtClean="0">
                <a:solidFill>
                  <a:schemeClr val="tx2"/>
                </a:solidFill>
              </a:rPr>
              <a:t>ы </a:t>
            </a:r>
            <a:r>
              <a:rPr lang="ru-RU" sz="2800" b="1" dirty="0">
                <a:solidFill>
                  <a:schemeClr val="tx2"/>
                </a:solidFill>
              </a:rPr>
              <a:t>снизили процент </a:t>
            </a:r>
            <a:r>
              <a:rPr lang="ru-RU" sz="2800" b="1" dirty="0" smtClean="0">
                <a:solidFill>
                  <a:schemeClr val="tx2"/>
                </a:solidFill>
              </a:rPr>
              <a:t>жалоб</a:t>
            </a:r>
            <a:endParaRPr lang="ru-RU" sz="28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5815930" y="3173678"/>
            <a:ext cx="273041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5400" b="1" dirty="0" smtClean="0">
                <a:solidFill>
                  <a:schemeClr val="accent1"/>
                </a:solidFill>
              </a:rPr>
              <a:t>в </a:t>
            </a:r>
            <a:r>
              <a:rPr lang="ru-RU" sz="5400" b="1" dirty="0">
                <a:solidFill>
                  <a:schemeClr val="accent1"/>
                </a:solidFill>
              </a:rPr>
              <a:t>5</a:t>
            </a:r>
            <a:r>
              <a:rPr lang="ru-RU" sz="5400" b="1" dirty="0" smtClean="0">
                <a:solidFill>
                  <a:schemeClr val="accent1"/>
                </a:solidFill>
              </a:rPr>
              <a:t> </a:t>
            </a:r>
            <a:r>
              <a:rPr lang="ru-RU" sz="5400" b="1" dirty="0">
                <a:solidFill>
                  <a:schemeClr val="accent1"/>
                </a:solidFill>
              </a:rPr>
              <a:t>раз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736436" y="3173678"/>
            <a:ext cx="2583087" cy="663346"/>
            <a:chOff x="1500491" y="2557416"/>
            <a:chExt cx="2583087" cy="663346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1500491" y="2713741"/>
              <a:ext cx="1283886" cy="378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solidFill>
                    <a:schemeClr val="accent1"/>
                  </a:solidFill>
                </a:rPr>
                <a:t>97</a:t>
              </a:r>
              <a:r>
                <a:rPr lang="ru-RU" sz="2800" b="1" dirty="0" smtClean="0">
                  <a:solidFill>
                    <a:schemeClr val="accent1"/>
                  </a:solidFill>
                </a:rPr>
                <a:t>%</a:t>
              </a:r>
              <a:endParaRPr lang="ru-RU" sz="2800" dirty="0">
                <a:solidFill>
                  <a:schemeClr val="accent1"/>
                </a:solidFill>
              </a:endParaRPr>
            </a:p>
          </p:txBody>
        </p:sp>
        <p:sp>
          <p:nvSpPr>
            <p:cNvPr id="31" name="Объект 6"/>
            <p:cNvSpPr txBox="1">
              <a:spLocks/>
            </p:cNvSpPr>
            <p:nvPr/>
          </p:nvSpPr>
          <p:spPr>
            <a:xfrm>
              <a:off x="2856191" y="2557416"/>
              <a:ext cx="1227387" cy="66334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4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4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000" b="1" i="0" kern="1200" cap="all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0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b="0" cap="none" dirty="0">
                  <a:solidFill>
                    <a:schemeClr val="tx2"/>
                  </a:solidFill>
                </a:rPr>
                <a:t>д</a:t>
              </a:r>
              <a:r>
                <a:rPr lang="ru-RU" b="0" cap="none" dirty="0" smtClean="0">
                  <a:solidFill>
                    <a:schemeClr val="tx2"/>
                  </a:solidFill>
                </a:rPr>
                <a:t>овольных посетителей</a:t>
              </a:r>
              <a:endParaRPr lang="ru-RU" b="0" cap="none" dirty="0">
                <a:solidFill>
                  <a:schemeClr val="tx2"/>
                </a:solidFill>
              </a:endParaRPr>
            </a:p>
          </p:txBody>
        </p:sp>
      </p:grpSp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875" y="1163452"/>
            <a:ext cx="896190" cy="281659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376" y="2042618"/>
            <a:ext cx="1058263" cy="105826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4" y="1195214"/>
            <a:ext cx="3161182" cy="197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5412831" y="738131"/>
            <a:ext cx="3536608" cy="3710356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000" b="0" dirty="0" smtClean="0">
                <a:solidFill>
                  <a:schemeClr val="accent1"/>
                </a:solidFill>
              </a:rPr>
              <a:t>Флагманские офисы </a:t>
            </a:r>
            <a:r>
              <a:rPr lang="ru-RU" sz="2000" dirty="0" smtClean="0">
                <a:solidFill>
                  <a:schemeClr val="accent1"/>
                </a:solidFill>
              </a:rPr>
              <a:t>«Мои Документы»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556848" y="1348205"/>
            <a:ext cx="319161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900" b="1" dirty="0">
                <a:solidFill>
                  <a:schemeClr val="bg2"/>
                </a:solidFill>
              </a:rPr>
              <a:t>Флагманский </a:t>
            </a:r>
            <a:r>
              <a:rPr lang="ru-RU" sz="1900" b="1" dirty="0" smtClean="0">
                <a:solidFill>
                  <a:schemeClr val="bg2"/>
                </a:solidFill>
              </a:rPr>
              <a:t>офис</a:t>
            </a:r>
          </a:p>
          <a:p>
            <a:pPr algn="r"/>
            <a:r>
              <a:rPr lang="ru-RU" sz="1900" b="1" dirty="0" smtClean="0">
                <a:solidFill>
                  <a:schemeClr val="bg2"/>
                </a:solidFill>
              </a:rPr>
              <a:t>«Мои </a:t>
            </a:r>
            <a:r>
              <a:rPr lang="ru-RU" sz="1900" b="1" dirty="0">
                <a:solidFill>
                  <a:schemeClr val="bg2"/>
                </a:solidFill>
              </a:rPr>
              <a:t>Д</a:t>
            </a:r>
            <a:r>
              <a:rPr lang="ru-RU" sz="1900" b="1" dirty="0" smtClean="0">
                <a:solidFill>
                  <a:schemeClr val="bg2"/>
                </a:solidFill>
              </a:rPr>
              <a:t>окументы</a:t>
            </a:r>
            <a:r>
              <a:rPr lang="ru-RU" sz="1900" b="1" dirty="0">
                <a:solidFill>
                  <a:schemeClr val="bg2"/>
                </a:solidFill>
              </a:rPr>
              <a:t>» </a:t>
            </a:r>
            <a:r>
              <a:rPr lang="ru-RU" sz="1900" b="1" dirty="0" smtClean="0">
                <a:solidFill>
                  <a:schemeClr val="bg2"/>
                </a:solidFill>
              </a:rPr>
              <a:t>–</a:t>
            </a:r>
          </a:p>
          <a:p>
            <a:pPr algn="r"/>
            <a:r>
              <a:rPr lang="ru-RU" sz="1900" dirty="0" smtClean="0">
                <a:solidFill>
                  <a:schemeClr val="bg2"/>
                </a:solidFill>
              </a:rPr>
              <a:t>это </a:t>
            </a:r>
            <a:r>
              <a:rPr lang="ru-RU" sz="1900" dirty="0">
                <a:solidFill>
                  <a:schemeClr val="bg2"/>
                </a:solidFill>
              </a:rPr>
              <a:t>ведущий центр предоставления госуслуг, главный окружной центр, который предоставляет революционно новый уровень сервиса. 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31" r="1465"/>
          <a:stretch/>
        </p:blipFill>
        <p:spPr>
          <a:xfrm>
            <a:off x="467542" y="738130"/>
            <a:ext cx="2376264" cy="1705369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>
                <a:solidFill>
                  <a:schemeClr val="tx1"/>
                </a:solidFill>
              </a:rPr>
              <a:t>Общая информация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33" r="1428"/>
          <a:stretch/>
        </p:blipFill>
        <p:spPr>
          <a:xfrm>
            <a:off x="467543" y="2595192"/>
            <a:ext cx="2376264" cy="170474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77"/>
          <a:stretch/>
        </p:blipFill>
        <p:spPr>
          <a:xfrm>
            <a:off x="2987822" y="2582521"/>
            <a:ext cx="2428552" cy="171742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21"/>
          <a:stretch/>
        </p:blipFill>
        <p:spPr>
          <a:xfrm>
            <a:off x="2987824" y="738130"/>
            <a:ext cx="2427584" cy="1709063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467542" y="2169477"/>
            <a:ext cx="2376263" cy="42928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88055" y="2200747"/>
            <a:ext cx="1444388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>
                <a:solidFill>
                  <a:schemeClr val="bg2"/>
                </a:solidFill>
              </a:rPr>
              <a:t>б</a:t>
            </a:r>
            <a:r>
              <a:rPr lang="ru-RU" sz="1100" dirty="0" smtClean="0">
                <a:solidFill>
                  <a:schemeClr val="bg2"/>
                </a:solidFill>
              </a:rPr>
              <a:t>ольшая площадь помещения</a:t>
            </a:r>
            <a:endParaRPr lang="ru-RU" sz="1100" dirty="0">
              <a:solidFill>
                <a:schemeClr val="bg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67542" y="4026538"/>
            <a:ext cx="2376263" cy="43374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88055" y="4061822"/>
            <a:ext cx="1444388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>
                <a:solidFill>
                  <a:schemeClr val="bg2"/>
                </a:solidFill>
              </a:rPr>
              <a:t>просторный</a:t>
            </a:r>
            <a:br>
              <a:rPr lang="ru-RU" sz="1100" dirty="0">
                <a:solidFill>
                  <a:schemeClr val="bg2"/>
                </a:solidFill>
              </a:rPr>
            </a:br>
            <a:r>
              <a:rPr lang="ru-RU" sz="1100" dirty="0">
                <a:solidFill>
                  <a:schemeClr val="bg2"/>
                </a:solidFill>
              </a:rPr>
              <a:t>детский уголок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2987823" y="2162140"/>
            <a:ext cx="2425008" cy="4366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068778" y="2207444"/>
            <a:ext cx="1968894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>
                <a:solidFill>
                  <a:schemeClr val="bg2"/>
                </a:solidFill>
              </a:rPr>
              <a:t>расширенная</a:t>
            </a:r>
            <a:br>
              <a:rPr lang="ru-RU" sz="1100" dirty="0">
                <a:solidFill>
                  <a:schemeClr val="bg2"/>
                </a:solidFill>
              </a:rPr>
            </a:br>
            <a:r>
              <a:rPr lang="ru-RU" sz="1100" dirty="0">
                <a:solidFill>
                  <a:schemeClr val="bg2"/>
                </a:solidFill>
              </a:rPr>
              <a:t>зона электронных услуг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987820" y="4019202"/>
            <a:ext cx="2425009" cy="42928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058670" y="4054486"/>
            <a:ext cx="1444388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>
                <a:solidFill>
                  <a:schemeClr val="bg2"/>
                </a:solidFill>
              </a:rPr>
              <a:t>комфортная </a:t>
            </a:r>
            <a:br>
              <a:rPr lang="ru-RU" sz="1100" dirty="0">
                <a:solidFill>
                  <a:schemeClr val="bg2"/>
                </a:solidFill>
              </a:rPr>
            </a:br>
            <a:r>
              <a:rPr lang="ru-RU" sz="1100" dirty="0">
                <a:solidFill>
                  <a:schemeClr val="bg2"/>
                </a:solidFill>
              </a:rPr>
              <a:t>зона ожидания</a:t>
            </a:r>
          </a:p>
        </p:txBody>
      </p:sp>
    </p:spTree>
    <p:extLst>
      <p:ext uri="{BB962C8B-B14F-4D97-AF65-F5344CB8AC3E}">
        <p14:creationId xmlns:p14="http://schemas.microsoft.com/office/powerpoint/2010/main" val="8023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5412831" y="738130"/>
            <a:ext cx="3536608" cy="3419513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467544" y="250456"/>
            <a:ext cx="4832380" cy="46476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40"/>
              </a:lnSpc>
            </a:pPr>
            <a:r>
              <a:rPr lang="ru-RU" sz="2000" b="0" smtClean="0">
                <a:solidFill>
                  <a:schemeClr val="accent1"/>
                </a:solidFill>
              </a:rPr>
              <a:t>Флагманские офисы </a:t>
            </a:r>
            <a:r>
              <a:rPr lang="ru-RU" sz="2000" smtClean="0">
                <a:solidFill>
                  <a:schemeClr val="accent1"/>
                </a:solidFill>
              </a:rPr>
              <a:t>«Мои Документы»</a:t>
            </a:r>
            <a:endParaRPr lang="ru-RU" sz="2000" dirty="0">
              <a:solidFill>
                <a:schemeClr val="accent1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1"/>
                </a:solidFill>
              </a:rPr>
              <a:t>Дополнительные сервисы</a:t>
            </a:r>
            <a:endParaRPr lang="ru-RU" b="0" cap="none" dirty="0">
              <a:solidFill>
                <a:schemeClr val="tx1"/>
              </a:solidFill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69" t="-1" r="6604" b="6036"/>
          <a:stretch/>
        </p:blipFill>
        <p:spPr>
          <a:xfrm>
            <a:off x="467543" y="737085"/>
            <a:ext cx="2448273" cy="1690649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65" t="2032" r="6971" b="954"/>
          <a:stretch/>
        </p:blipFill>
        <p:spPr>
          <a:xfrm>
            <a:off x="2990036" y="734666"/>
            <a:ext cx="2422795" cy="1676590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28" t="4170" r="2125"/>
          <a:stretch/>
        </p:blipFill>
        <p:spPr>
          <a:xfrm>
            <a:off x="467543" y="2499742"/>
            <a:ext cx="2448273" cy="1654524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67" t="6212" r="4152"/>
          <a:stretch/>
        </p:blipFill>
        <p:spPr>
          <a:xfrm>
            <a:off x="2990036" y="2499741"/>
            <a:ext cx="2422795" cy="1654235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5412831" y="1645735"/>
            <a:ext cx="33543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dirty="0">
                <a:solidFill>
                  <a:schemeClr val="bg2"/>
                </a:solidFill>
              </a:rPr>
              <a:t>Главная </a:t>
            </a:r>
            <a:r>
              <a:rPr lang="ru-RU" sz="2100" dirty="0" smtClean="0">
                <a:solidFill>
                  <a:schemeClr val="bg2"/>
                </a:solidFill>
              </a:rPr>
              <a:t>особенность – расширенный перечень </a:t>
            </a:r>
            <a:r>
              <a:rPr lang="ru-RU" sz="2100" dirty="0">
                <a:solidFill>
                  <a:schemeClr val="bg2"/>
                </a:solidFill>
              </a:rPr>
              <a:t>услуг </a:t>
            </a:r>
            <a:r>
              <a:rPr lang="ru-RU" sz="2100" dirty="0" smtClean="0">
                <a:solidFill>
                  <a:schemeClr val="bg2"/>
                </a:solidFill>
              </a:rPr>
              <a:t>и дополнительных </a:t>
            </a:r>
            <a:r>
              <a:rPr lang="ru-RU" sz="2100" dirty="0">
                <a:solidFill>
                  <a:schemeClr val="bg2"/>
                </a:solidFill>
              </a:rPr>
              <a:t>сервисов. </a:t>
            </a:r>
            <a:endParaRPr lang="en-US" sz="2100" dirty="0">
              <a:solidFill>
                <a:schemeClr val="bg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42697"/>
            <a:ext cx="7539400" cy="91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5412829" y="738130"/>
            <a:ext cx="3536609" cy="371655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1600" dirty="0" smtClean="0">
                <a:solidFill>
                  <a:schemeClr val="accent1"/>
                </a:solidFill>
              </a:rPr>
              <a:t>Дворец госуслуг на ВДНХ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599594" y="1325528"/>
            <a:ext cx="32208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 Дворец госуслуг появился в одном из самых любимых мест горожан – на ВДНХ: </a:t>
            </a:r>
            <a:r>
              <a:rPr lang="ru-RU" dirty="0" smtClean="0">
                <a:solidFill>
                  <a:schemeClr val="bg1"/>
                </a:solidFill>
              </a:rPr>
              <a:t>теперь </a:t>
            </a:r>
            <a:r>
              <a:rPr lang="ru-RU" dirty="0">
                <a:solidFill>
                  <a:schemeClr val="bg1"/>
                </a:solidFill>
              </a:rPr>
              <a:t>москвичи могут не только отдохнуть и провести время с </a:t>
            </a:r>
            <a:r>
              <a:rPr lang="ru-RU" dirty="0" smtClean="0">
                <a:solidFill>
                  <a:schemeClr val="bg1"/>
                </a:solidFill>
              </a:rPr>
              <a:t>семьей, но </a:t>
            </a:r>
            <a:r>
              <a:rPr lang="ru-RU" dirty="0">
                <a:solidFill>
                  <a:schemeClr val="bg1"/>
                </a:solidFill>
              </a:rPr>
              <a:t>и </a:t>
            </a:r>
            <a:r>
              <a:rPr lang="ru-RU" dirty="0" smtClean="0">
                <a:solidFill>
                  <a:schemeClr val="bg1"/>
                </a:solidFill>
              </a:rPr>
              <a:t>получить </a:t>
            </a:r>
            <a:r>
              <a:rPr lang="ru-RU" dirty="0">
                <a:solidFill>
                  <a:schemeClr val="bg1"/>
                </a:solidFill>
              </a:rPr>
              <a:t>государственные услуги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0" t="5795" r="7036" b="5779"/>
          <a:stretch/>
        </p:blipFill>
        <p:spPr>
          <a:xfrm>
            <a:off x="467544" y="738250"/>
            <a:ext cx="2376264" cy="1689484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>
                <a:solidFill>
                  <a:schemeClr val="tx1"/>
                </a:solidFill>
              </a:rPr>
              <a:t>Общая информация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9" t="5145" r="9547" b="-5145"/>
          <a:stretch/>
        </p:blipFill>
        <p:spPr>
          <a:xfrm>
            <a:off x="467543" y="2595308"/>
            <a:ext cx="2376265" cy="185753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5362" r="6416" b="-5362"/>
          <a:stretch/>
        </p:blipFill>
        <p:spPr>
          <a:xfrm>
            <a:off x="2970028" y="2598417"/>
            <a:ext cx="2452894" cy="1840374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t="5818" r="6260" b="-5818"/>
          <a:stretch/>
        </p:blipFill>
        <p:spPr>
          <a:xfrm>
            <a:off x="2970028" y="734437"/>
            <a:ext cx="2452894" cy="1837313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467542" y="2204897"/>
            <a:ext cx="2376266" cy="408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59006" y="2227295"/>
            <a:ext cx="2213562" cy="315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>
                <a:solidFill>
                  <a:schemeClr val="bg2"/>
                </a:solidFill>
              </a:rPr>
              <a:t>р</a:t>
            </a:r>
            <a:r>
              <a:rPr lang="ru-RU" sz="1100" dirty="0" smtClean="0">
                <a:solidFill>
                  <a:schemeClr val="bg2"/>
                </a:solidFill>
              </a:rPr>
              <a:t>асположение в историческом павильоне № 71 на ВДНХ</a:t>
            </a:r>
            <a:endParaRPr lang="ru-RU" sz="1100" dirty="0">
              <a:solidFill>
                <a:schemeClr val="bg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970028" y="2203980"/>
            <a:ext cx="2452894" cy="40941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100" dirty="0" smtClean="0">
                <a:solidFill>
                  <a:srgbClr val="FFFFFF"/>
                </a:solidFill>
              </a:rPr>
              <a:t>здание павильона</a:t>
            </a:r>
          </a:p>
          <a:p>
            <a:pPr lvl="0">
              <a:lnSpc>
                <a:spcPct val="80000"/>
              </a:lnSpc>
            </a:pPr>
            <a:r>
              <a:rPr lang="ru-RU" sz="1100" dirty="0" smtClean="0">
                <a:solidFill>
                  <a:srgbClr val="FFFFFF"/>
                </a:solidFill>
              </a:rPr>
              <a:t>отреставрировано </a:t>
            </a:r>
            <a:r>
              <a:rPr lang="ru-RU" sz="1100" dirty="0">
                <a:solidFill>
                  <a:srgbClr val="FFFFFF"/>
                </a:solidFill>
              </a:rPr>
              <a:t>и обновлено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151322" y="2290500"/>
            <a:ext cx="2333843" cy="18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ru-RU" sz="1100" dirty="0">
              <a:solidFill>
                <a:schemeClr val="bg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70028" y="4048955"/>
            <a:ext cx="2452894" cy="40941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100" dirty="0">
                <a:solidFill>
                  <a:srgbClr val="FFFFFF"/>
                </a:solidFill>
              </a:rPr>
              <a:t>зона отдыха и детский уголок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67542" y="4047765"/>
            <a:ext cx="2376266" cy="40507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59006" y="4136426"/>
            <a:ext cx="2213562" cy="22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>
                <a:solidFill>
                  <a:schemeClr val="bg2"/>
                </a:solidFill>
              </a:rPr>
              <a:t>просторный конференц-зал</a:t>
            </a:r>
          </a:p>
        </p:txBody>
      </p:sp>
    </p:spTree>
    <p:extLst>
      <p:ext uri="{BB962C8B-B14F-4D97-AF65-F5344CB8AC3E}">
        <p14:creationId xmlns:p14="http://schemas.microsoft.com/office/powerpoint/2010/main" val="361692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4" r="9344"/>
          <a:stretch/>
        </p:blipFill>
        <p:spPr>
          <a:xfrm>
            <a:off x="467544" y="2599405"/>
            <a:ext cx="2376264" cy="1556521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467542" y="4048586"/>
            <a:ext cx="2376266" cy="408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1" y="738784"/>
            <a:ext cx="2376268" cy="1584178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467542" y="2204897"/>
            <a:ext cx="2376266" cy="408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5412831" y="738130"/>
            <a:ext cx="3536608" cy="3716559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1600" dirty="0" smtClean="0">
                <a:solidFill>
                  <a:schemeClr val="accent1"/>
                </a:solidFill>
              </a:rPr>
              <a:t>Дворец госуслуг на ВДНХ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508104" y="1454061"/>
            <a:ext cx="3312368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smtClean="0">
                <a:solidFill>
                  <a:schemeClr val="bg1"/>
                </a:solidFill>
              </a:rPr>
              <a:t>Во Дворце госуслуг жители могут получить более 180 государственных услуг,</a:t>
            </a:r>
          </a:p>
          <a:p>
            <a:pPr algn="r"/>
            <a:r>
              <a:rPr lang="ru-RU" sz="1700" dirty="0" smtClean="0">
                <a:solidFill>
                  <a:schemeClr val="bg1"/>
                </a:solidFill>
              </a:rPr>
              <a:t>а также уникальную услугу Росреестра и воспользоваться дополнительными сервисами в новом формате </a:t>
            </a:r>
            <a:endParaRPr lang="ru-RU" sz="1700" dirty="0">
              <a:solidFill>
                <a:schemeClr val="bg1"/>
              </a:solidFill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1"/>
                </a:solidFill>
              </a:rPr>
              <a:t>Услуги и сервисы</a:t>
            </a:r>
            <a:endParaRPr lang="ru-RU" b="0" cap="none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62271" y="2233714"/>
            <a:ext cx="2520283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000" dirty="0" smtClean="0">
                <a:solidFill>
                  <a:schemeClr val="bg2"/>
                </a:solidFill>
              </a:rPr>
              <a:t>регистрация </a:t>
            </a:r>
            <a:r>
              <a:rPr lang="ru-RU" sz="1000" dirty="0">
                <a:solidFill>
                  <a:schemeClr val="bg2"/>
                </a:solidFill>
              </a:rPr>
              <a:t>права </a:t>
            </a:r>
            <a:r>
              <a:rPr lang="ru-RU" sz="1000" dirty="0" smtClean="0">
                <a:solidFill>
                  <a:schemeClr val="bg2"/>
                </a:solidFill>
              </a:rPr>
              <a:t>собственности</a:t>
            </a:r>
          </a:p>
          <a:p>
            <a:pPr>
              <a:lnSpc>
                <a:spcPct val="80000"/>
              </a:lnSpc>
            </a:pPr>
            <a:r>
              <a:rPr lang="ru-RU" sz="1000" dirty="0" smtClean="0">
                <a:solidFill>
                  <a:schemeClr val="bg2"/>
                </a:solidFill>
              </a:rPr>
              <a:t>на </a:t>
            </a:r>
            <a:r>
              <a:rPr lang="ru-RU" sz="1000" dirty="0">
                <a:solidFill>
                  <a:schemeClr val="bg2"/>
                </a:solidFill>
              </a:rPr>
              <a:t>объекты недвижимости по России 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62271" y="4124707"/>
            <a:ext cx="2213563" cy="22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100" dirty="0" smtClean="0">
                <a:solidFill>
                  <a:schemeClr val="bg2"/>
                </a:solidFill>
              </a:rPr>
              <a:t>кафе</a:t>
            </a:r>
            <a:endParaRPr lang="ru-RU" sz="1100" dirty="0">
              <a:solidFill>
                <a:schemeClr val="bg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345338" y="2290500"/>
            <a:ext cx="2333843" cy="189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ru-RU" sz="1100" dirty="0">
              <a:solidFill>
                <a:schemeClr val="bg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4" r="7270"/>
          <a:stretch/>
        </p:blipFill>
        <p:spPr>
          <a:xfrm>
            <a:off x="2963640" y="2562534"/>
            <a:ext cx="2448272" cy="15664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r="10999"/>
          <a:stretch/>
        </p:blipFill>
        <p:spPr>
          <a:xfrm>
            <a:off x="2964558" y="738130"/>
            <a:ext cx="2448272" cy="1507429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2962722" y="2204898"/>
            <a:ext cx="2450108" cy="40249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100" dirty="0">
                <a:solidFill>
                  <a:srgbClr val="FFFFFF"/>
                </a:solidFill>
              </a:rPr>
              <a:t>в</a:t>
            </a:r>
            <a:r>
              <a:rPr lang="ru-RU" sz="1100" dirty="0" smtClean="0">
                <a:solidFill>
                  <a:srgbClr val="FFFFFF"/>
                </a:solidFill>
              </a:rPr>
              <a:t>озможность безналичной оплаты госпошлин в окнах приема</a:t>
            </a:r>
            <a:endParaRPr lang="ru-RU" sz="1100" dirty="0">
              <a:solidFill>
                <a:srgbClr val="FFFFFF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962722" y="4045714"/>
            <a:ext cx="2449190" cy="4113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100" dirty="0" smtClean="0">
                <a:solidFill>
                  <a:srgbClr val="FFFFFF"/>
                </a:solidFill>
              </a:rPr>
              <a:t>Учебный центр для сотрудников</a:t>
            </a:r>
            <a:endParaRPr lang="ru-RU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024" y="750121"/>
            <a:ext cx="1378805" cy="13788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56" y="922112"/>
            <a:ext cx="992419" cy="9924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7" y="771550"/>
            <a:ext cx="1368152" cy="1368152"/>
          </a:xfrm>
          <a:prstGeom prst="rect">
            <a:avLst/>
          </a:prstGeom>
        </p:spPr>
      </p:pic>
      <p:grpSp>
        <p:nvGrpSpPr>
          <p:cNvPr id="75" name="Группа 40"/>
          <p:cNvGrpSpPr/>
          <p:nvPr/>
        </p:nvGrpSpPr>
        <p:grpSpPr>
          <a:xfrm>
            <a:off x="7236296" y="197313"/>
            <a:ext cx="1907704" cy="540668"/>
            <a:chOff x="6138902" y="-1136662"/>
            <a:chExt cx="2370228" cy="792088"/>
          </a:xfrm>
          <a:solidFill>
            <a:schemeClr val="bg1"/>
          </a:solidFill>
        </p:grpSpPr>
        <p:sp>
          <p:nvSpPr>
            <p:cNvPr id="76" name="Нашивка 12"/>
            <p:cNvSpPr/>
            <p:nvPr/>
          </p:nvSpPr>
          <p:spPr>
            <a:xfrm>
              <a:off x="6138902" y="-1136662"/>
              <a:ext cx="792088" cy="792088"/>
            </a:xfrm>
            <a:prstGeom prst="chevron">
              <a:avLst>
                <a:gd name="adj" fmla="val 406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solidFill>
                  <a:schemeClr val="accent1"/>
                </a:solidFill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6516216" y="-1136662"/>
              <a:ext cx="1992914" cy="7920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solidFill>
                  <a:schemeClr val="accent1"/>
                </a:solidFill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6023113" y="-159026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79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400" smtClean="0"/>
              <a:t>ВАЖНЫЕ </a:t>
            </a:r>
            <a:r>
              <a:rPr lang="ru-RU" sz="2400" dirty="0"/>
              <a:t>УСЛУГИ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3" name="Рисунок 8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88" name="Прямоугольник 87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Новые важные услуги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129" y="2861499"/>
            <a:ext cx="1190036" cy="11940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024" y="3073467"/>
            <a:ext cx="1342852" cy="845997"/>
          </a:xfrm>
          <a:prstGeom prst="rect">
            <a:avLst/>
          </a:prstGeom>
        </p:spPr>
      </p:pic>
      <p:sp>
        <p:nvSpPr>
          <p:cNvPr id="19" name="Объект 6"/>
          <p:cNvSpPr txBox="1">
            <a:spLocks/>
          </p:cNvSpPr>
          <p:nvPr/>
        </p:nvSpPr>
        <p:spPr>
          <a:xfrm>
            <a:off x="5938024" y="4225232"/>
            <a:ext cx="1719705" cy="3009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cap="none" dirty="0">
                <a:solidFill>
                  <a:srgbClr val="623B2A"/>
                </a:solidFill>
              </a:rPr>
              <a:t>Водительские удостоверения</a:t>
            </a:r>
          </a:p>
        </p:txBody>
      </p:sp>
      <p:sp>
        <p:nvSpPr>
          <p:cNvPr id="22" name="Объект 6"/>
          <p:cNvSpPr txBox="1">
            <a:spLocks/>
          </p:cNvSpPr>
          <p:nvPr/>
        </p:nvSpPr>
        <p:spPr>
          <a:xfrm>
            <a:off x="3360661" y="2095098"/>
            <a:ext cx="3024336" cy="71834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cap="none" dirty="0" smtClean="0">
                <a:solidFill>
                  <a:srgbClr val="623B2A"/>
                </a:solidFill>
              </a:rPr>
              <a:t>Регистрация юридических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cap="none" dirty="0" smtClean="0">
                <a:solidFill>
                  <a:srgbClr val="623B2A"/>
                </a:solidFill>
              </a:rPr>
              <a:t>лиц и </a:t>
            </a:r>
            <a:r>
              <a:rPr lang="ru-RU" sz="1300" cap="none" dirty="0">
                <a:solidFill>
                  <a:srgbClr val="623B2A"/>
                </a:solidFill>
              </a:rPr>
              <a:t>индивидуальных </a:t>
            </a:r>
            <a:r>
              <a:rPr lang="ru-RU" sz="1300" cap="none" dirty="0" smtClean="0">
                <a:solidFill>
                  <a:srgbClr val="623B2A"/>
                </a:solidFill>
              </a:rPr>
              <a:t>предпринимателей</a:t>
            </a: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b="0" cap="none" dirty="0" smtClean="0">
                <a:solidFill>
                  <a:srgbClr val="623B2A"/>
                </a:solidFill>
              </a:rPr>
              <a:t>(во флагманских офисах </a:t>
            </a:r>
            <a:endParaRPr lang="ru-RU" sz="1300" b="0" cap="none" dirty="0" smtClean="0">
              <a:solidFill>
                <a:srgbClr val="623B2A"/>
              </a:solidFill>
            </a:endParaRP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b="0" cap="none" dirty="0" smtClean="0">
                <a:solidFill>
                  <a:srgbClr val="623B2A"/>
                </a:solidFill>
              </a:rPr>
              <a:t>и </a:t>
            </a:r>
            <a:r>
              <a:rPr lang="ru-RU" sz="1300" b="0" cap="none" dirty="0" smtClean="0">
                <a:solidFill>
                  <a:srgbClr val="623B2A"/>
                </a:solidFill>
              </a:rPr>
              <a:t>Дворце </a:t>
            </a:r>
            <a:r>
              <a:rPr lang="ru-RU" sz="1300" b="0" cap="none" dirty="0" err="1" smtClean="0">
                <a:solidFill>
                  <a:srgbClr val="623B2A"/>
                </a:solidFill>
              </a:rPr>
              <a:t>госуслуг</a:t>
            </a:r>
            <a:r>
              <a:rPr lang="ru-RU" sz="1300" b="0" cap="none" dirty="0" smtClean="0">
                <a:solidFill>
                  <a:srgbClr val="623B2A"/>
                </a:solidFill>
              </a:rPr>
              <a:t>)</a:t>
            </a:r>
            <a:endParaRPr lang="ru-RU" sz="1300" b="0" cap="none" dirty="0">
              <a:solidFill>
                <a:srgbClr val="623B2A"/>
              </a:solidFill>
            </a:endParaRPr>
          </a:p>
        </p:txBody>
      </p:sp>
      <p:sp>
        <p:nvSpPr>
          <p:cNvPr id="23" name="Объект 6"/>
          <p:cNvSpPr txBox="1">
            <a:spLocks/>
          </p:cNvSpPr>
          <p:nvPr/>
        </p:nvSpPr>
        <p:spPr>
          <a:xfrm>
            <a:off x="5955173" y="2044527"/>
            <a:ext cx="1831268" cy="64807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cap="none" dirty="0" smtClean="0">
                <a:solidFill>
                  <a:srgbClr val="623B2A"/>
                </a:solidFill>
              </a:rPr>
              <a:t>Оформление </a:t>
            </a:r>
            <a:r>
              <a:rPr lang="ru-RU" sz="1300" cap="none" dirty="0">
                <a:solidFill>
                  <a:srgbClr val="623B2A"/>
                </a:solidFill>
              </a:rPr>
              <a:t>полиса ОМС нового образца в форме пластиковой карты</a:t>
            </a:r>
          </a:p>
        </p:txBody>
      </p:sp>
      <p:sp>
        <p:nvSpPr>
          <p:cNvPr id="24" name="Объект 6"/>
          <p:cNvSpPr txBox="1">
            <a:spLocks/>
          </p:cNvSpPr>
          <p:nvPr/>
        </p:nvSpPr>
        <p:spPr>
          <a:xfrm>
            <a:off x="3364719" y="4055556"/>
            <a:ext cx="2348179" cy="64030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cap="none" dirty="0">
                <a:solidFill>
                  <a:srgbClr val="623B2A"/>
                </a:solidFill>
              </a:rPr>
              <a:t>Регистрация </a:t>
            </a:r>
            <a:endParaRPr lang="ru-RU" sz="1300" cap="none" dirty="0" smtClean="0">
              <a:solidFill>
                <a:srgbClr val="623B2A"/>
              </a:solidFill>
            </a:endParaRPr>
          </a:p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cap="none" dirty="0" smtClean="0">
                <a:solidFill>
                  <a:srgbClr val="623B2A"/>
                </a:solidFill>
              </a:rPr>
              <a:t>транспортного средства</a:t>
            </a:r>
            <a:endParaRPr lang="ru-RU" sz="1300" cap="none" dirty="0">
              <a:solidFill>
                <a:srgbClr val="623B2A"/>
              </a:solidFill>
            </a:endParaRPr>
          </a:p>
        </p:txBody>
      </p:sp>
      <p:sp>
        <p:nvSpPr>
          <p:cNvPr id="25" name="Объект 6"/>
          <p:cNvSpPr txBox="1">
            <a:spLocks/>
          </p:cNvSpPr>
          <p:nvPr/>
        </p:nvSpPr>
        <p:spPr>
          <a:xfrm>
            <a:off x="624520" y="4158652"/>
            <a:ext cx="2303293" cy="6401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cap="none" dirty="0">
                <a:solidFill>
                  <a:srgbClr val="623B2A"/>
                </a:solidFill>
              </a:rPr>
              <a:t>Регистрация рождения, </a:t>
            </a:r>
            <a:br>
              <a:rPr lang="ru-RU" sz="1300" cap="none" dirty="0">
                <a:solidFill>
                  <a:srgbClr val="623B2A"/>
                </a:solidFill>
              </a:rPr>
            </a:br>
            <a:r>
              <a:rPr lang="ru-RU" sz="1300" cap="none" dirty="0" smtClean="0">
                <a:solidFill>
                  <a:srgbClr val="623B2A"/>
                </a:solidFill>
              </a:rPr>
              <a:t>рождения с установлением отцовства </a:t>
            </a:r>
            <a:r>
              <a:rPr lang="ru-RU" sz="1300" cap="none" dirty="0">
                <a:solidFill>
                  <a:srgbClr val="623B2A"/>
                </a:solidFill>
              </a:rPr>
              <a:t>и смерти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267" y="3073467"/>
            <a:ext cx="731720" cy="1024408"/>
          </a:xfrm>
          <a:prstGeom prst="rect">
            <a:avLst/>
          </a:prstGeom>
        </p:spPr>
      </p:pic>
      <p:sp>
        <p:nvSpPr>
          <p:cNvPr id="26" name="Объект 6"/>
          <p:cNvSpPr txBox="1">
            <a:spLocks/>
          </p:cNvSpPr>
          <p:nvPr/>
        </p:nvSpPr>
        <p:spPr>
          <a:xfrm>
            <a:off x="611454" y="2046265"/>
            <a:ext cx="2281652" cy="64633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spcBef>
                <a:spcPts val="0"/>
              </a:spcBef>
              <a:buNone/>
              <a:defRPr/>
            </a:pPr>
            <a:r>
              <a:rPr lang="ru-RU" sz="1300" cap="none" dirty="0">
                <a:solidFill>
                  <a:srgbClr val="623B2A"/>
                </a:solidFill>
              </a:rPr>
              <a:t>Р</a:t>
            </a:r>
            <a:r>
              <a:rPr lang="ru-RU" sz="1300" cap="none" dirty="0" smtClean="0">
                <a:solidFill>
                  <a:srgbClr val="623B2A"/>
                </a:solidFill>
              </a:rPr>
              <a:t>егистрация </a:t>
            </a:r>
            <a:r>
              <a:rPr lang="ru-RU" sz="1300" cap="none" dirty="0">
                <a:solidFill>
                  <a:srgbClr val="623B2A"/>
                </a:solidFill>
              </a:rPr>
              <a:t>права собственности на объекты недвижимости по России </a:t>
            </a:r>
            <a:r>
              <a:rPr lang="ru-RU" sz="1300" b="0" cap="none" dirty="0">
                <a:solidFill>
                  <a:srgbClr val="623B2A"/>
                </a:solidFill>
              </a:rPr>
              <a:t>(во Дворце </a:t>
            </a:r>
            <a:r>
              <a:rPr lang="ru-RU" sz="1300" b="0" cap="none" dirty="0" err="1">
                <a:solidFill>
                  <a:srgbClr val="623B2A"/>
                </a:solidFill>
              </a:rPr>
              <a:t>госуслуг</a:t>
            </a:r>
            <a:r>
              <a:rPr lang="ru-RU" sz="1300" b="0" cap="none" dirty="0">
                <a:solidFill>
                  <a:srgbClr val="623B2A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192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23" y="2232556"/>
            <a:ext cx="1225676" cy="984371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112" y="3566034"/>
            <a:ext cx="889274" cy="892279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87" y="1021867"/>
            <a:ext cx="951063" cy="947861"/>
          </a:xfrm>
          <a:prstGeom prst="rect">
            <a:avLst/>
          </a:prstGeom>
        </p:spPr>
      </p:pic>
      <p:grpSp>
        <p:nvGrpSpPr>
          <p:cNvPr id="88" name="Группа 40"/>
          <p:cNvGrpSpPr/>
          <p:nvPr/>
        </p:nvGrpSpPr>
        <p:grpSpPr>
          <a:xfrm>
            <a:off x="7236296" y="197313"/>
            <a:ext cx="1907704" cy="540668"/>
            <a:chOff x="6138902" y="-1136662"/>
            <a:chExt cx="2370228" cy="792088"/>
          </a:xfrm>
          <a:solidFill>
            <a:schemeClr val="bg1"/>
          </a:solidFill>
        </p:grpSpPr>
        <p:sp>
          <p:nvSpPr>
            <p:cNvPr id="89" name="Нашивка 12"/>
            <p:cNvSpPr/>
            <p:nvPr/>
          </p:nvSpPr>
          <p:spPr>
            <a:xfrm>
              <a:off x="6138902" y="-1136662"/>
              <a:ext cx="792088" cy="792088"/>
            </a:xfrm>
            <a:prstGeom prst="chevron">
              <a:avLst>
                <a:gd name="adj" fmla="val 406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solidFill>
                  <a:schemeClr val="accent1"/>
                </a:solidFill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6516216" y="-1136662"/>
              <a:ext cx="1992914" cy="7920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>
                <a:solidFill>
                  <a:schemeClr val="accent1"/>
                </a:solidFill>
              </a:endParaRP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6023113" y="-159026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b" anchorCtr="0">
            <a:normAutofit/>
          </a:bodyPr>
          <a:lstStyle/>
          <a:p>
            <a:endParaRPr lang="ru-RU" sz="1400" b="1" i="0" cap="all" dirty="0" smtClean="0">
              <a:solidFill>
                <a:schemeClr val="accent1"/>
              </a:solidFill>
            </a:endParaRPr>
          </a:p>
        </p:txBody>
      </p:sp>
      <p:sp>
        <p:nvSpPr>
          <p:cNvPr id="111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400" dirty="0" smtClean="0"/>
              <a:t>ЖИЗНЕННЫЕ СИТУАЦИИ</a:t>
            </a:r>
            <a:endParaRPr lang="ru-RU" sz="2400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3" name="Рисунок 1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114" name="Прямоугольник 113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Услуги «одним пакетом»</a:t>
            </a:r>
            <a:endParaRPr lang="ru-RU" b="0" cap="none" dirty="0">
              <a:solidFill>
                <a:schemeClr val="tx2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634793"/>
              </p:ext>
            </p:extLst>
          </p:nvPr>
        </p:nvGraphicFramePr>
        <p:xfrm>
          <a:off x="471581" y="1046926"/>
          <a:ext cx="8477859" cy="3613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5953">
                  <a:extLst>
                    <a:ext uri="{9D8B030D-6E8A-4147-A177-3AD203B41FA5}">
                      <a16:colId xmlns:a16="http://schemas.microsoft.com/office/drawing/2014/main" val="798597299"/>
                    </a:ext>
                  </a:extLst>
                </a:gridCol>
                <a:gridCol w="2825953">
                  <a:extLst>
                    <a:ext uri="{9D8B030D-6E8A-4147-A177-3AD203B41FA5}">
                      <a16:colId xmlns:a16="http://schemas.microsoft.com/office/drawing/2014/main" val="2860210907"/>
                    </a:ext>
                  </a:extLst>
                </a:gridCol>
                <a:gridCol w="2825953">
                  <a:extLst>
                    <a:ext uri="{9D8B030D-6E8A-4147-A177-3AD203B41FA5}">
                      <a16:colId xmlns:a16="http://schemas.microsoft.com/office/drawing/2014/main" val="2549453107"/>
                    </a:ext>
                  </a:extLst>
                </a:gridCol>
              </a:tblGrid>
              <a:tr h="12043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Приобретение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жилья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Я потерял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документы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Смена имени/фамилии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8943569"/>
                  </a:ext>
                </a:extLst>
              </a:tr>
              <a:tr h="12043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Смена места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жительства</a:t>
                      </a: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Я оплачиваю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налоги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Рождение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ребёнка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6477052"/>
                  </a:ext>
                </a:extLst>
              </a:tr>
              <a:tr h="120435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Оформление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наследства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Я − автомобилист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Многодетная</a:t>
                      </a:r>
                      <a:r>
                        <a:rPr lang="en-US" sz="1400" b="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2"/>
                          </a:solidFill>
                        </a:rPr>
                        <a:t>семья</a:t>
                      </a:r>
                      <a:endParaRPr lang="ru-RU" sz="1400" b="0" dirty="0" smtClean="0"/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98088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201" y="2341898"/>
            <a:ext cx="871364" cy="87136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69" y="3469892"/>
            <a:ext cx="930316" cy="93345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485" y="923632"/>
            <a:ext cx="1076885" cy="108052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62" y="880405"/>
            <a:ext cx="1174451" cy="117445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51" y="2201498"/>
            <a:ext cx="1144821" cy="11448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962" y="3600586"/>
            <a:ext cx="779641" cy="82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Прямоугольник 1023"/>
          <p:cNvSpPr/>
          <p:nvPr/>
        </p:nvSpPr>
        <p:spPr>
          <a:xfrm>
            <a:off x="5299924" y="1630498"/>
            <a:ext cx="359255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400" b="1" dirty="0"/>
              <a:t>Московские </a:t>
            </a:r>
            <a:r>
              <a:rPr lang="ru-RU" sz="1400" b="1" dirty="0" smtClean="0"/>
              <a:t>центры                         «Мои </a:t>
            </a:r>
            <a:r>
              <a:rPr lang="ru-RU" sz="1400" b="1" dirty="0"/>
              <a:t>Документы» </a:t>
            </a:r>
            <a:r>
              <a:rPr lang="ru-RU" sz="1400" b="1" dirty="0" smtClean="0"/>
              <a:t>— лидеры </a:t>
            </a:r>
            <a:r>
              <a:rPr lang="ru-RU" sz="1400" b="1" dirty="0"/>
              <a:t>в </a:t>
            </a:r>
            <a:r>
              <a:rPr lang="ru-RU" sz="1400" b="1" dirty="0" smtClean="0"/>
              <a:t>стране</a:t>
            </a:r>
            <a:br>
              <a:rPr lang="ru-RU" sz="1400" b="1" dirty="0" smtClean="0"/>
            </a:br>
            <a:r>
              <a:rPr lang="ru-RU" sz="1400" b="1" dirty="0" smtClean="0"/>
              <a:t>и </a:t>
            </a:r>
            <a:r>
              <a:rPr lang="ru-RU" sz="1400" b="1" dirty="0"/>
              <a:t>мире по оказанию </a:t>
            </a:r>
            <a:r>
              <a:rPr lang="ru-RU" sz="1400" b="1" dirty="0" err="1" smtClean="0"/>
              <a:t>госуслуг</a:t>
            </a:r>
            <a:r>
              <a:rPr lang="ru-RU" sz="1400" b="1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ru-RU" sz="1400" dirty="0" smtClean="0"/>
              <a:t>Специалисты </a:t>
            </a:r>
            <a:r>
              <a:rPr lang="ru-RU" sz="1400" dirty="0"/>
              <a:t>центров всегда </a:t>
            </a:r>
            <a:r>
              <a:rPr lang="ru-RU" sz="1400" dirty="0" smtClean="0"/>
              <a:t>помогают посетителям </a:t>
            </a:r>
            <a:r>
              <a:rPr lang="ru-RU" sz="1400" dirty="0"/>
              <a:t>с  улыбкой и </a:t>
            </a:r>
            <a:r>
              <a:rPr lang="ru-RU" sz="1400" dirty="0" smtClean="0"/>
              <a:t>заботой. Каждый </a:t>
            </a:r>
            <a:r>
              <a:rPr lang="ru-RU" sz="1400" dirty="0"/>
              <a:t>из </a:t>
            </a:r>
            <a:r>
              <a:rPr lang="ru-RU" sz="1400" dirty="0" smtClean="0"/>
              <a:t>более 7 </a:t>
            </a:r>
            <a:r>
              <a:rPr lang="ru-RU" sz="1400" dirty="0"/>
              <a:t>тысяч сотрудников обязан соблюдать </a:t>
            </a:r>
            <a:r>
              <a:rPr lang="ru-RU" sz="1400" dirty="0" smtClean="0"/>
              <a:t>МОСКОВСКИЙ СТАНДАРТ ГОСУСЛУГ — свод </a:t>
            </a:r>
            <a:r>
              <a:rPr lang="ru-RU" sz="1400" dirty="0"/>
              <a:t>правил работы, который </a:t>
            </a:r>
            <a:r>
              <a:rPr lang="ru-RU" sz="1400" dirty="0" smtClean="0"/>
              <a:t>утвердил Мэр </a:t>
            </a:r>
            <a:r>
              <a:rPr lang="ru-RU" sz="1400" dirty="0"/>
              <a:t>Москвы С.С</a:t>
            </a:r>
            <a:r>
              <a:rPr lang="ru-RU" sz="1400" dirty="0" smtClean="0"/>
              <a:t>. </a:t>
            </a:r>
            <a:r>
              <a:rPr lang="ru-RU" sz="1400" dirty="0" err="1" smtClean="0"/>
              <a:t>Собянин</a:t>
            </a:r>
            <a:r>
              <a:rPr lang="ru-RU" sz="1400" dirty="0"/>
              <a:t>.</a:t>
            </a:r>
          </a:p>
        </p:txBody>
      </p:sp>
      <p:sp>
        <p:nvSpPr>
          <p:cNvPr id="59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400" dirty="0" smtClean="0"/>
              <a:t>Принципы работы центров</a:t>
            </a:r>
            <a:endParaRPr lang="ru-RU" sz="24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Московский стандарт </a:t>
            </a:r>
            <a:r>
              <a:rPr lang="ru-RU" b="0" cap="none" dirty="0" err="1" smtClean="0">
                <a:solidFill>
                  <a:schemeClr val="tx2"/>
                </a:solidFill>
              </a:rPr>
              <a:t>госуслуг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32" y="929017"/>
            <a:ext cx="2707162" cy="391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8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Заголовок 1"/>
          <p:cNvSpPr>
            <a:spLocks noGrp="1"/>
          </p:cNvSpPr>
          <p:nvPr>
            <p:ph type="title"/>
          </p:nvPr>
        </p:nvSpPr>
        <p:spPr>
          <a:xfrm>
            <a:off x="467544" y="250456"/>
            <a:ext cx="4832380" cy="464761"/>
          </a:xfrm>
        </p:spPr>
        <p:txBody>
          <a:bodyPr>
            <a:normAutofit/>
          </a:bodyPr>
          <a:lstStyle/>
          <a:p>
            <a:pPr>
              <a:lnSpc>
                <a:spcPts val="3040"/>
              </a:lnSpc>
            </a:pPr>
            <a:r>
              <a:rPr lang="ru-RU" sz="2400" dirty="0" smtClean="0"/>
              <a:t>Принципы работы центров</a:t>
            </a:r>
            <a:endParaRPr lang="ru-RU" sz="2400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Искренний сервис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sp>
        <p:nvSpPr>
          <p:cNvPr id="64" name="Текст 3"/>
          <p:cNvSpPr>
            <a:spLocks noGrp="1"/>
          </p:cNvSpPr>
          <p:nvPr>
            <p:ph type="body" idx="14"/>
          </p:nvPr>
        </p:nvSpPr>
        <p:spPr>
          <a:xfrm>
            <a:off x="5377527" y="2271834"/>
            <a:ext cx="3298929" cy="1668068"/>
          </a:xfrm>
        </p:spPr>
        <p:txBody>
          <a:bodyPr>
            <a:noAutofit/>
          </a:bodyPr>
          <a:lstStyle/>
          <a:p>
            <a:pPr defTabSz="914400">
              <a:spcBef>
                <a:spcPts val="600"/>
              </a:spcBef>
            </a:pPr>
            <a:r>
              <a:rPr lang="ru-RU" sz="1800" cap="none" dirty="0" smtClean="0">
                <a:solidFill>
                  <a:schemeClr val="tx1"/>
                </a:solidFill>
              </a:rPr>
              <a:t>Искренний сервис —  </a:t>
            </a:r>
            <a:r>
              <a:rPr lang="ru-RU" sz="1800" b="0" cap="none" dirty="0">
                <a:solidFill>
                  <a:schemeClr val="tx1"/>
                </a:solidFill>
              </a:rPr>
              <a:t>э</a:t>
            </a:r>
            <a:r>
              <a:rPr lang="ru-RU" sz="1800" b="0" cap="none" dirty="0" smtClean="0">
                <a:solidFill>
                  <a:schemeClr val="tx1"/>
                </a:solidFill>
              </a:rPr>
              <a:t>то умение смотреть на ситуацию с позиции клиента и решать задачи с точки зрения его интересов.</a:t>
            </a:r>
            <a:endParaRPr lang="ru-RU" sz="1800" b="0" cap="none" dirty="0">
              <a:solidFill>
                <a:schemeClr val="tx1"/>
              </a:solidFill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6"/>
          <a:stretch/>
        </p:blipFill>
        <p:spPr>
          <a:xfrm>
            <a:off x="5299924" y="1419622"/>
            <a:ext cx="2938814" cy="1028045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934"/>
          <a:stretch/>
        </p:blipFill>
        <p:spPr>
          <a:xfrm>
            <a:off x="1187990" y="715217"/>
            <a:ext cx="2808312" cy="445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2919" y="2187429"/>
            <a:ext cx="4425545" cy="2184521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Тренеры Учебного центра </a:t>
            </a:r>
            <a:r>
              <a:rPr lang="ru-RU" dirty="0" smtClean="0">
                <a:solidFill>
                  <a:schemeClr val="tx1"/>
                </a:solidFill>
              </a:rPr>
              <a:t>–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это </a:t>
            </a:r>
            <a:r>
              <a:rPr lang="ru-RU" dirty="0">
                <a:solidFill>
                  <a:schemeClr val="tx1"/>
                </a:solidFill>
              </a:rPr>
              <a:t>ранее работавшие в окнах специалисты, которые успешно освоили услуги различных направлений и на основе своего опыта и знаний готовы обучать слушателей, и профессиональные психологи-тренеры, которые готовы научить новичков и руководителей навыкам эффективной коммуникации, техникам развития стрессоустойчивости и алгоритмам работы  </a:t>
            </a:r>
            <a:r>
              <a:rPr lang="ru-RU" dirty="0" smtClean="0">
                <a:solidFill>
                  <a:schemeClr val="tx1"/>
                </a:solidFill>
              </a:rPr>
              <a:t>              в </a:t>
            </a:r>
            <a:r>
              <a:rPr lang="ru-RU" dirty="0">
                <a:solidFill>
                  <a:schemeClr val="tx1"/>
                </a:solidFill>
              </a:rPr>
              <a:t>нестандартных ситуациях.</a:t>
            </a:r>
          </a:p>
          <a:p>
            <a:endParaRPr lang="ru-RU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467544" y="250456"/>
            <a:ext cx="4832380" cy="46476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40"/>
              </a:lnSpc>
            </a:pPr>
            <a:r>
              <a:rPr lang="ru-RU" sz="2400" dirty="0"/>
              <a:t>Учебный центр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Обучение и повышение квалификации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7" y="987574"/>
            <a:ext cx="4172366" cy="3716445"/>
          </a:xfrm>
          <a:prstGeom prst="rect">
            <a:avLst/>
          </a:prstGeom>
        </p:spPr>
      </p:pic>
      <p:sp>
        <p:nvSpPr>
          <p:cNvPr id="26" name="Текст 3"/>
          <p:cNvSpPr txBox="1">
            <a:spLocks/>
          </p:cNvSpPr>
          <p:nvPr/>
        </p:nvSpPr>
        <p:spPr>
          <a:xfrm>
            <a:off x="4322919" y="1090346"/>
            <a:ext cx="4139762" cy="112527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i="0" kern="1200" cap="all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cap="none" dirty="0" smtClean="0"/>
              <a:t>Качественное корпоративное обучение – основа профессионального предоставления государственных услуг в наших центрах.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89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68044" y="2604540"/>
            <a:ext cx="1981034" cy="415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&gt;</a:t>
            </a:r>
            <a:r>
              <a:rPr lang="ru-RU" sz="3600" b="1" dirty="0" smtClean="0">
                <a:solidFill>
                  <a:schemeClr val="accent1"/>
                </a:solidFill>
              </a:rPr>
              <a:t>17</a:t>
            </a:r>
            <a:r>
              <a:rPr lang="en-US" sz="3600" b="1" dirty="0" smtClean="0">
                <a:solidFill>
                  <a:schemeClr val="accent1"/>
                </a:solidFill>
              </a:rPr>
              <a:t>000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32705" y="3053439"/>
            <a:ext cx="2398593" cy="1179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b="1" dirty="0" smtClean="0">
                <a:solidFill>
                  <a:schemeClr val="tx2"/>
                </a:solidFill>
              </a:rPr>
              <a:t>человеко-курсов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48747" y="1424400"/>
            <a:ext cx="1281980" cy="3780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&gt;</a:t>
            </a:r>
            <a:r>
              <a:rPr lang="ru-RU" sz="3600" b="1" dirty="0" smtClean="0">
                <a:solidFill>
                  <a:schemeClr val="accent1"/>
                </a:solidFill>
              </a:rPr>
              <a:t>60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99924" y="1164376"/>
            <a:ext cx="3960045" cy="6612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sz="1600" smtClean="0">
                <a:solidFill>
                  <a:schemeClr val="accent1"/>
                </a:solidFill>
              </a:rPr>
              <a:t>очных программ</a:t>
            </a:r>
            <a:r>
              <a:rPr lang="en-US" sz="1600" dirty="0" smtClean="0">
                <a:solidFill>
                  <a:schemeClr val="tx2"/>
                </a:solidFill>
              </a:rPr>
              <a:t/>
            </a:r>
            <a:br>
              <a:rPr lang="en-US" sz="1600" dirty="0" smtClean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для повышения квалификации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10520" y="4001767"/>
            <a:ext cx="3653078" cy="360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sz="1600" dirty="0">
                <a:solidFill>
                  <a:schemeClr val="accent1"/>
                </a:solidFill>
              </a:rPr>
              <a:t>к</a:t>
            </a:r>
            <a:r>
              <a:rPr lang="ru-RU" sz="1600" dirty="0" smtClean="0">
                <a:solidFill>
                  <a:schemeClr val="accent1"/>
                </a:solidFill>
              </a:rPr>
              <a:t>урсов  </a:t>
            </a:r>
            <a:r>
              <a:rPr lang="ru-RU" sz="1600" dirty="0" smtClean="0">
                <a:solidFill>
                  <a:schemeClr val="tx2"/>
                </a:solidFill>
              </a:rPr>
              <a:t>дистанционного обучения</a:t>
            </a:r>
            <a:endParaRPr lang="ru-RU" sz="1600" dirty="0">
              <a:solidFill>
                <a:schemeClr val="tx2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3102819" y="3669195"/>
            <a:ext cx="2055867" cy="905613"/>
            <a:chOff x="6610128" y="1684960"/>
            <a:chExt cx="2055867" cy="905613"/>
          </a:xfrm>
        </p:grpSpPr>
        <p:pic>
          <p:nvPicPr>
            <p:cNvPr id="1027" name="Picture 3" descr="\\hamatovaor\Users\User\Google Диск\МФЦ\_БРЕНДИРОВАНИЕ И РЕКЛАМА\макеты\_Пиктограммы\icons-03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711"/>
            <a:stretch/>
          </p:blipFill>
          <p:spPr bwMode="auto">
            <a:xfrm>
              <a:off x="7640262" y="1684960"/>
              <a:ext cx="1025733" cy="905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Прямоугольник 26"/>
            <p:cNvSpPr/>
            <p:nvPr/>
          </p:nvSpPr>
          <p:spPr>
            <a:xfrm>
              <a:off x="6610128" y="2008886"/>
              <a:ext cx="1281980" cy="378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b="1" dirty="0" smtClean="0">
                  <a:solidFill>
                    <a:schemeClr val="accent1"/>
                  </a:solidFill>
                </a:rPr>
                <a:t>&gt;</a:t>
              </a:r>
              <a:r>
                <a:rPr lang="ru-RU" sz="3600" b="1" dirty="0" smtClean="0">
                  <a:solidFill>
                    <a:schemeClr val="accent1"/>
                  </a:solidFill>
                </a:rPr>
                <a:t>120</a:t>
              </a:r>
              <a:endParaRPr lang="ru-RU" sz="20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5328452" y="2302538"/>
            <a:ext cx="3931518" cy="1366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sz="1600" dirty="0">
                <a:solidFill>
                  <a:schemeClr val="accent1"/>
                </a:solidFill>
              </a:rPr>
              <a:t>о</a:t>
            </a:r>
            <a:r>
              <a:rPr lang="ru-RU" sz="1600" dirty="0" smtClean="0">
                <a:solidFill>
                  <a:schemeClr val="accent1"/>
                </a:solidFill>
              </a:rPr>
              <a:t>бучающая </a:t>
            </a:r>
            <a:r>
              <a:rPr lang="ru-RU" sz="1600" dirty="0">
                <a:solidFill>
                  <a:schemeClr val="accent1"/>
                </a:solidFill>
              </a:rPr>
              <a:t>программа по приему маломобильных </a:t>
            </a:r>
            <a:r>
              <a:rPr lang="ru-RU" sz="1600" dirty="0" smtClean="0">
                <a:solidFill>
                  <a:schemeClr val="accent1"/>
                </a:solidFill>
              </a:rPr>
              <a:t>граждан</a:t>
            </a:r>
          </a:p>
          <a:p>
            <a:r>
              <a:rPr lang="ru-RU" sz="1600" dirty="0">
                <a:solidFill>
                  <a:schemeClr val="tx2"/>
                </a:solidFill>
              </a:rPr>
              <a:t>тренинг «Культура </a:t>
            </a:r>
            <a:r>
              <a:rPr lang="ru-RU" sz="1600" dirty="0" smtClean="0">
                <a:solidFill>
                  <a:schemeClr val="tx2"/>
                </a:solidFill>
              </a:rPr>
              <a:t>общения</a:t>
            </a:r>
            <a:br>
              <a:rPr lang="ru-RU" sz="1600" dirty="0" smtClean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и </a:t>
            </a:r>
            <a:r>
              <a:rPr lang="ru-RU" sz="1600" dirty="0">
                <a:solidFill>
                  <a:schemeClr val="tx2"/>
                </a:solidFill>
              </a:rPr>
              <a:t>обслуживания людей с инвалидностью и ММГ»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32400" y="4792387"/>
            <a:ext cx="1916678" cy="371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r>
              <a:rPr lang="ru-RU" sz="1000" dirty="0" smtClean="0">
                <a:solidFill>
                  <a:schemeClr val="accent3"/>
                </a:solidFill>
              </a:rPr>
              <a:t>Данные 2018 г.</a:t>
            </a:r>
            <a:endParaRPr lang="ru-RU" sz="1000" dirty="0"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475" y="1380062"/>
            <a:ext cx="896190" cy="28165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450" y="1048684"/>
            <a:ext cx="1181420" cy="82245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3283339" y="2423293"/>
            <a:ext cx="2136461" cy="809065"/>
            <a:chOff x="2644419" y="2548735"/>
            <a:chExt cx="2136461" cy="809065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4419" y="2592729"/>
              <a:ext cx="775453" cy="756186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6899" y="2548735"/>
              <a:ext cx="773981" cy="76646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2625" y="2556321"/>
              <a:ext cx="809336" cy="801479"/>
            </a:xfrm>
            <a:prstGeom prst="rect">
              <a:avLst/>
            </a:prstGeom>
          </p:spPr>
        </p:pic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55" y="1635646"/>
            <a:ext cx="833898" cy="836715"/>
          </a:xfrm>
          <a:prstGeom prst="rect">
            <a:avLst/>
          </a:prstGeom>
        </p:spPr>
      </p:pic>
      <p:sp>
        <p:nvSpPr>
          <p:cNvPr id="37" name="Заголовок 1"/>
          <p:cNvSpPr txBox="1">
            <a:spLocks/>
          </p:cNvSpPr>
          <p:nvPr/>
        </p:nvSpPr>
        <p:spPr>
          <a:xfrm>
            <a:off x="467544" y="250456"/>
            <a:ext cx="4832380" cy="46476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40"/>
              </a:lnSpc>
            </a:pPr>
            <a:r>
              <a:rPr lang="ru-RU" sz="2400" dirty="0"/>
              <a:t>Учебный центр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412831" y="219257"/>
            <a:ext cx="3536608" cy="5222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бъект 6"/>
          <p:cNvSpPr txBox="1">
            <a:spLocks/>
          </p:cNvSpPr>
          <p:nvPr/>
        </p:nvSpPr>
        <p:spPr>
          <a:xfrm>
            <a:off x="5578202" y="298458"/>
            <a:ext cx="3242270" cy="3480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b="1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0" cap="none" dirty="0" smtClean="0">
                <a:solidFill>
                  <a:schemeClr val="tx2"/>
                </a:solidFill>
              </a:rPr>
              <a:t>Обучение и повышение квалификации</a:t>
            </a:r>
            <a:endParaRPr lang="ru-RU" b="0" cap="none" dirty="0">
              <a:solidFill>
                <a:schemeClr val="tx2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03" y="4587974"/>
            <a:ext cx="979236" cy="41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5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89540" y="1121616"/>
            <a:ext cx="2736304" cy="1676721"/>
          </a:xfrm>
        </p:spPr>
        <p:txBody>
          <a:bodyPr>
            <a:noAutofit/>
          </a:bodyPr>
          <a:lstStyle/>
          <a:p>
            <a:pPr algn="r"/>
            <a:r>
              <a:rPr lang="ru-RU" sz="2000" cap="none" dirty="0" smtClean="0">
                <a:solidFill>
                  <a:schemeClr val="tx2"/>
                </a:solidFill>
              </a:rPr>
              <a:t>Мы слышим, чего хотят посетители,</a:t>
            </a:r>
            <a:br>
              <a:rPr lang="ru-RU" sz="2000" cap="none" dirty="0" smtClean="0">
                <a:solidFill>
                  <a:schemeClr val="tx2"/>
                </a:solidFill>
              </a:rPr>
            </a:br>
            <a:r>
              <a:rPr lang="ru-RU" sz="2000" cap="none" dirty="0" smtClean="0">
                <a:solidFill>
                  <a:schemeClr val="tx2"/>
                </a:solidFill>
              </a:rPr>
              <a:t>и делаем то, </a:t>
            </a:r>
            <a:br>
              <a:rPr lang="ru-RU" sz="2000" cap="none" dirty="0" smtClean="0">
                <a:solidFill>
                  <a:schemeClr val="tx2"/>
                </a:solidFill>
              </a:rPr>
            </a:br>
            <a:r>
              <a:rPr lang="ru-RU" sz="2000" cap="none" dirty="0" smtClean="0">
                <a:solidFill>
                  <a:schemeClr val="tx2"/>
                </a:solidFill>
              </a:rPr>
              <a:t>о чем они просят</a:t>
            </a:r>
            <a:endParaRPr lang="ru-RU" sz="2000" cap="none" dirty="0">
              <a:solidFill>
                <a:schemeClr val="tx2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9"/>
          </p:nvPr>
        </p:nvSpPr>
        <p:spPr>
          <a:xfrm>
            <a:off x="3877372" y="2703610"/>
            <a:ext cx="4248472" cy="576064"/>
          </a:xfrm>
        </p:spPr>
        <p:txBody>
          <a:bodyPr>
            <a:normAutofit/>
          </a:bodyPr>
          <a:lstStyle/>
          <a:p>
            <a:pPr algn="r"/>
            <a:r>
              <a:rPr lang="ru-RU" i="1" dirty="0" smtClean="0">
                <a:solidFill>
                  <a:schemeClr val="tx2"/>
                </a:solidFill>
              </a:rPr>
              <a:t>И даже чуточку больше…</a:t>
            </a:r>
            <a:endParaRPr lang="ru-RU" i="1" dirty="0">
              <a:solidFill>
                <a:schemeClr val="tx2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67544" y="250456"/>
            <a:ext cx="4832380" cy="46476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40"/>
              </a:lnSpc>
            </a:pPr>
            <a:r>
              <a:rPr lang="ru-RU" sz="2400" dirty="0" smtClean="0"/>
              <a:t>Спасибо за внимание!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7543" y="694331"/>
            <a:ext cx="4920541" cy="47214"/>
          </a:xfrm>
          <a:prstGeom prst="rect">
            <a:avLst/>
          </a:prstGeom>
          <a:solidFill>
            <a:srgbClr val="FF4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363838"/>
            <a:ext cx="1792410" cy="7624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14178"/>
            <a:ext cx="4346598" cy="289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_16x9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кст + пиктограмма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 Шмуцтиту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Шмуцтиту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Титульный, заключительный слайд">
  <a:themeElements>
    <a:clrScheme name="МФЦ">
      <a:dk1>
        <a:srgbClr val="623B2A"/>
      </a:dk1>
      <a:lt1>
        <a:srgbClr val="FFFFFF"/>
      </a:lt1>
      <a:dk2>
        <a:srgbClr val="623B2A"/>
      </a:dk2>
      <a:lt2>
        <a:srgbClr val="FFFFFF"/>
      </a:lt2>
      <a:accent1>
        <a:srgbClr val="FF4E39"/>
      </a:accent1>
      <a:accent2>
        <a:srgbClr val="C39367"/>
      </a:accent2>
      <a:accent3>
        <a:srgbClr val="623B2A"/>
      </a:accent3>
      <a:accent4>
        <a:srgbClr val="EF8E6B"/>
      </a:accent4>
      <a:accent5>
        <a:srgbClr val="DCB68D"/>
      </a:accent5>
      <a:accent6>
        <a:srgbClr val="955C3E"/>
      </a:accent6>
      <a:hlink>
        <a:srgbClr val="BF9C85"/>
      </a:hlink>
      <a:folHlink>
        <a:srgbClr val="EBD6BE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normAutofit/>
      </a:bodyPr>
      <a:lstStyle>
        <a:defPPr>
          <a:defRPr sz="1400" b="1" i="0" cap="all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26223</TotalTime>
  <Words>518</Words>
  <Application>Microsoft Office PowerPoint</Application>
  <PresentationFormat>Экран (16:9)</PresentationFormat>
  <Paragraphs>174</Paragraphs>
  <Slides>19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Тема_16x9</vt:lpstr>
      <vt:lpstr>Текст + пиктограмма</vt:lpstr>
      <vt:lpstr>2 Шмуцтитульный слайд</vt:lpstr>
      <vt:lpstr>Шмуцтитульный слайд</vt:lpstr>
      <vt:lpstr>Титульный, заключительный слайд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Флагманские офисы «Мои Документы»</vt:lpstr>
      <vt:lpstr>Презентация PowerPoint</vt:lpstr>
      <vt:lpstr>Дворец госуслуг на ВДНХ</vt:lpstr>
      <vt:lpstr>Дворец госуслуг на ВДНХ</vt:lpstr>
      <vt:lpstr>ВАЖНЫЕ УСЛУГИ</vt:lpstr>
      <vt:lpstr>ЖИЗНЕННЫЕ СИТУАЦИИ</vt:lpstr>
      <vt:lpstr>Принципы работы центров</vt:lpstr>
      <vt:lpstr>Принципы работы центров</vt:lpstr>
      <vt:lpstr>Презентация PowerPoint</vt:lpstr>
      <vt:lpstr>Презентация PowerPoint</vt:lpstr>
      <vt:lpstr>Мы слышим, чего хотят посетители, и делаем то,  о чем они просят</vt:lpstr>
    </vt:vector>
  </TitlesOfParts>
  <Company>KGU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Video</dc:creator>
  <cp:lastModifiedBy>Загородникова Анастасия Владимировна</cp:lastModifiedBy>
  <cp:revision>856</cp:revision>
  <cp:lastPrinted>2018-10-04T11:28:26Z</cp:lastPrinted>
  <dcterms:created xsi:type="dcterms:W3CDTF">2013-12-20T10:21:15Z</dcterms:created>
  <dcterms:modified xsi:type="dcterms:W3CDTF">2019-01-18T15:06:16Z</dcterms:modified>
</cp:coreProperties>
</file>