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19"/>
  </p:notesMasterIdLst>
  <p:handoutMasterIdLst>
    <p:handoutMasterId r:id="rId20"/>
  </p:handoutMasterIdLst>
  <p:sldIdLst>
    <p:sldId id="363" r:id="rId6"/>
    <p:sldId id="350" r:id="rId7"/>
    <p:sldId id="341" r:id="rId8"/>
    <p:sldId id="352" r:id="rId9"/>
    <p:sldId id="342" r:id="rId10"/>
    <p:sldId id="348" r:id="rId11"/>
    <p:sldId id="349" r:id="rId12"/>
    <p:sldId id="368" r:id="rId13"/>
    <p:sldId id="367" r:id="rId14"/>
    <p:sldId id="354" r:id="rId15"/>
    <p:sldId id="365" r:id="rId16"/>
    <p:sldId id="361" r:id="rId17"/>
    <p:sldId id="347" r:id="rId1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383838"/>
    <a:srgbClr val="000000"/>
    <a:srgbClr val="212121"/>
    <a:srgbClr val="CCA37E"/>
    <a:srgbClr val="8BD37F"/>
    <a:srgbClr val="4C8E3A"/>
    <a:srgbClr val="E4E4E4"/>
    <a:srgbClr val="8DB723"/>
    <a:srgbClr val="A1D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2" autoAdjust="0"/>
    <p:restoredTop sz="93869" autoAdjust="0"/>
  </p:normalViewPr>
  <p:slideViewPr>
    <p:cSldViewPr>
      <p:cViewPr varScale="1">
        <p:scale>
          <a:sx n="72" d="100"/>
          <a:sy n="72" d="100"/>
        </p:scale>
        <p:origin x="-93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56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AEAE2EF1-4215-47AD-A72C-5258CD520AF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183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1E0437EA-F2E8-4B4C-B53C-3D39B0A80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66899F66-B318-4BA1-B1A3-3D43DBAFD443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8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1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49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62B0B4F-0543-9044-A378-8E1E12A1EB54}" type="datetime1">
              <a:rPr lang="ru-RU" smtClean="0"/>
              <a:pPr/>
              <a:t>21.02.2018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58E7D91-F1F9-C348-8E95-A2FC5C59F895}" type="datetime1">
              <a:rPr lang="ru-RU" smtClean="0"/>
              <a:pPr/>
              <a:t>21.02.2018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C2D0BC1-685A-A342-8F69-E643AADECCAC}" type="datetime1">
              <a:rPr lang="ru-RU" smtClean="0"/>
              <a:pPr/>
              <a:t>21.02.2018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82691B4-78D0-D84E-8429-CF302A656B39}" type="datetime1">
              <a:rPr lang="ru-RU" smtClean="0"/>
              <a:pPr/>
              <a:t>21.02.2018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E47DA-358B-EA42-94D1-C44680E5E7B0}" type="datetime1">
              <a:rPr lang="ru-RU" smtClean="0"/>
              <a:pPr/>
              <a:t>21.02.2018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960FF8-050B-4E49-9015-CCAA23C7A962}" type="datetime1">
              <a:rPr lang="ru-RU" smtClean="0"/>
              <a:pPr/>
              <a:t>21.02.2018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790391D-ADE8-C645-9985-98A89D4B21D1}" type="datetime1">
              <a:rPr lang="ru-RU" smtClean="0"/>
              <a:pPr/>
              <a:t>21.02.2018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CCF82D3-05A1-3C40-8468-50D8897E89F9}" type="datetime1">
              <a:rPr lang="ru-RU" smtClean="0"/>
              <a:pPr/>
              <a:t>21.02.2018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CCF82D3-05A1-3C40-8468-50D8897E89F9}" type="datetime1">
              <a:rPr lang="ru-RU" smtClean="0"/>
              <a:pPr/>
              <a:t>21.02.2018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62B0B4F-0543-9044-A378-8E1E12A1EB54}" type="datetime1">
              <a:rPr lang="ru-RU" smtClean="0"/>
              <a:pPr/>
              <a:t>21.02.2018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CBFC7F5-5435-C542-A83D-071D9C846250}" type="datetime1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6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16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6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arlamov.me/2014/polet6/00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03" r="3940" b="14047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-1"/>
            <a:ext cx="3096344" cy="514350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58274"/>
            <a:ext cx="3024336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3200" b="1" dirty="0" smtClean="0"/>
              <a:t>ЦЕНТРЫ ГОСУСЛУГ</a:t>
            </a:r>
            <a:br>
              <a:rPr lang="ru-RU" sz="3200" b="1" dirty="0" smtClean="0"/>
            </a:br>
            <a:r>
              <a:rPr lang="ru-RU" sz="3200" b="1" dirty="0" smtClean="0"/>
              <a:t>МОСКВЫ</a:t>
            </a:r>
            <a:endParaRPr lang="ru-RU" sz="16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9591" y="4275841"/>
            <a:ext cx="2304257" cy="6001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 smtClean="0">
                <a:solidFill>
                  <a:schemeClr val="tx1"/>
                </a:solidFill>
              </a:rPr>
              <a:t>2017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9" name="Picture 5" descr="\\hamatovaor\Users\User\Google Диск\МФЦ\_БРЕНДИРОВАНИЕ И РЕКЛАМА\макеты\7_Электронные носители и web\СОЦСЕТИ\Открытие новых центров-офисов\pin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21" y="3523593"/>
            <a:ext cx="7198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hamatovaor\Users\User\Google Диск\МФЦ\_БРЕНДИРОВАНИЕ И РЕКЛАМА\макеты\7_Электронные носители и web\СОЦСЕТИ\Открытие новых центров-офисов\pin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24" y="1644177"/>
            <a:ext cx="5998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hamatovaor\Users\User\Google Диск\МФЦ\_БРЕНДИРОВАНИЕ И РЕКЛАМА\макеты\7_Электронные носители и web\СОЦСЕТИ\Открытие новых центров-офисов\pin-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71" y="435635"/>
            <a:ext cx="4799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\\hamatovaor\Users\User\Google Диск\МФЦ\_БРЕНДИРОВАНИЕ И РЕКЛАМА\макеты\7_Электронные носители и web\СОЦСЕТИ\Открытие новых центров-офисов\pin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21" y="1194177"/>
            <a:ext cx="5998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\\hamatovaor\Users\User\Google Диск\МФЦ\_БРЕНДИРОВАНИЕ И РЕКЛАМА\макеты\7_Электронные носители и web\СОЦСЕТИ\Открытие новых центров-офисов\pin-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06" y="627534"/>
            <a:ext cx="4799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\\hamatovaor\Users\User\Google Диск\МФЦ\_БРЕНДИРОВАНИЕ И РЕКЛАМА\макеты\7_Электронные носители и web\СОЦСЕТИ\Открытие новых центров-офисов\pin-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81" y="810026"/>
            <a:ext cx="4799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\\hamatovaor\Users\User\Google Диск\МФЦ\_БРЕНДИРОВАНИЕ И РЕКЛАМА\макеты\7_Электронные носители и web\СОЦСЕТИ\Открытие новых центров-офисов\pin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95635"/>
            <a:ext cx="5998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hamatovaor\Users\User\Google Диск\МФЦ\_БРЕНДИРОВАНИЕ И РЕКЛАМА\фирстиль\Мои Документы\Исходники\Main\Logo\Rus\logo_Vert_S polzoi-zabotoy-ulibkoy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151"/>
            <a:ext cx="2664296" cy="23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fc-gate\Marketing$\МФЦ\_БРЕНДИРОВАНИЕ И РЕКЛАМА\_МЕДИАТЕКА\Фото\_МЭР\МЭР на ВДНХ\ДО_Photo_Sobyanin_MFC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t="3193" r="20968" b="663"/>
          <a:stretch/>
        </p:blipFill>
        <p:spPr bwMode="auto">
          <a:xfrm>
            <a:off x="407986" y="917397"/>
            <a:ext cx="3561150" cy="38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1023"/>
          <p:cNvSpPr/>
          <p:nvPr/>
        </p:nvSpPr>
        <p:spPr>
          <a:xfrm>
            <a:off x="4219920" y="978410"/>
            <a:ext cx="42892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Московские центры </a:t>
            </a:r>
            <a:r>
              <a:rPr lang="ru-RU" sz="1400" b="1" dirty="0" smtClean="0"/>
              <a:t>«</a:t>
            </a:r>
            <a:r>
              <a:rPr lang="ru-RU" sz="1400" b="1" dirty="0"/>
              <a:t>Мои Документы» —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лидеры </a:t>
            </a:r>
            <a:r>
              <a:rPr lang="ru-RU" sz="1400" b="1" dirty="0"/>
              <a:t>в стране и мире по оказанию госуслуг. </a:t>
            </a:r>
            <a:r>
              <a:rPr lang="ru-RU" sz="1400" dirty="0"/>
              <a:t>Специалисты центров всегда помогают посетителям с  улыбкой и заботой. </a:t>
            </a:r>
            <a:r>
              <a:rPr lang="ru-RU" sz="1400" b="1" dirty="0"/>
              <a:t>Каждый из 6 тысяч сотрудников обязан соблюдать</a:t>
            </a:r>
            <a:r>
              <a:rPr lang="ru-RU" sz="1400" dirty="0"/>
              <a:t> </a:t>
            </a:r>
            <a:r>
              <a:rPr lang="ru-RU" sz="1400" b="1" dirty="0" smtClean="0">
                <a:solidFill>
                  <a:schemeClr val="accent1"/>
                </a:solidFill>
              </a:rPr>
              <a:t>МОСКОВСКИЙ СТАНДАРТ ГОСУСЛУГ —</a:t>
            </a:r>
          </a:p>
          <a:p>
            <a:r>
              <a:rPr lang="ru-RU" sz="1400" b="1" dirty="0" smtClean="0">
                <a:solidFill>
                  <a:schemeClr val="accent1"/>
                </a:solidFill>
              </a:rPr>
              <a:t>свод </a:t>
            </a:r>
            <a:r>
              <a:rPr lang="ru-RU" sz="1400" b="1" dirty="0">
                <a:solidFill>
                  <a:schemeClr val="accent1"/>
                </a:solidFill>
              </a:rPr>
              <a:t>правил работы, </a:t>
            </a:r>
            <a:r>
              <a:rPr lang="ru-RU" sz="1400" dirty="0"/>
              <a:t>который </a:t>
            </a:r>
            <a:r>
              <a:rPr lang="ru-RU" sz="1400" dirty="0" smtClean="0"/>
              <a:t>утвердил</a:t>
            </a:r>
            <a:br>
              <a:rPr lang="ru-RU" sz="1400" dirty="0" smtClean="0"/>
            </a:br>
            <a:r>
              <a:rPr lang="ru-RU" sz="1400" dirty="0" smtClean="0"/>
              <a:t>Мэр </a:t>
            </a:r>
            <a:r>
              <a:rPr lang="ru-RU" sz="1400" dirty="0"/>
              <a:t>Москвы </a:t>
            </a:r>
            <a:r>
              <a:rPr lang="ru-RU" sz="1400" dirty="0" err="1"/>
              <a:t>С.С.Собянин</a:t>
            </a:r>
            <a:r>
              <a:rPr lang="ru-RU" sz="1400" dirty="0"/>
              <a:t>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381938" y="3198508"/>
            <a:ext cx="4294518" cy="1586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rtlCol="0" anchor="ctr"/>
          <a:lstStyle/>
          <a:p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494665" y="3285137"/>
            <a:ext cx="4023796" cy="1445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Клиент </a:t>
            </a:r>
            <a:r>
              <a:rPr lang="ru-RU" sz="1100" b="1" dirty="0"/>
              <a:t>всегда прав</a:t>
            </a:r>
            <a:r>
              <a:rPr lang="ru-RU" sz="1100" b="1" dirty="0" smtClean="0"/>
              <a:t>.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Главное – профессионализм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Беречь </a:t>
            </a:r>
            <a:r>
              <a:rPr lang="ru-RU" sz="1100" b="1" dirty="0"/>
              <a:t>время </a:t>
            </a:r>
            <a:r>
              <a:rPr lang="ru-RU" sz="1100" b="1" dirty="0" smtClean="0"/>
              <a:t>клиента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Выслушать</a:t>
            </a:r>
            <a:r>
              <a:rPr lang="ru-RU" sz="1100" b="1" dirty="0"/>
              <a:t>, услышать, </a:t>
            </a:r>
            <a:r>
              <a:rPr lang="ru-RU" sz="1100" b="1" dirty="0" smtClean="0"/>
              <a:t>помочь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Доступность </a:t>
            </a:r>
            <a:r>
              <a:rPr lang="ru-RU" sz="1100" b="1" dirty="0"/>
              <a:t>и </a:t>
            </a:r>
            <a:r>
              <a:rPr lang="ru-RU" sz="1100" b="1" dirty="0" smtClean="0"/>
              <a:t>удобство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Дружелюбие </a:t>
            </a:r>
            <a:r>
              <a:rPr lang="ru-RU" sz="1100" b="1" dirty="0"/>
              <a:t>и </a:t>
            </a:r>
            <a:r>
              <a:rPr lang="ru-RU" sz="1100" b="1" dirty="0" smtClean="0"/>
              <a:t>приветливость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Личная </a:t>
            </a:r>
            <a:r>
              <a:rPr lang="ru-RU" sz="1100" b="1" dirty="0"/>
              <a:t>ответственность  </a:t>
            </a:r>
            <a:r>
              <a:rPr lang="ru-RU" sz="1100" b="1" dirty="0" smtClean="0"/>
              <a:t>за </a:t>
            </a:r>
            <a:r>
              <a:rPr lang="ru-RU" sz="1100" b="1" dirty="0"/>
              <a:t>качество </a:t>
            </a:r>
            <a:r>
              <a:rPr lang="ru-RU" sz="1100" b="1" dirty="0" smtClean="0"/>
              <a:t>работы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Помощь </a:t>
            </a:r>
            <a:r>
              <a:rPr lang="ru-RU" sz="1100" b="1" dirty="0"/>
              <a:t>людям  </a:t>
            </a:r>
            <a:r>
              <a:rPr lang="ru-RU" sz="1100" b="1" dirty="0" smtClean="0"/>
              <a:t>с </a:t>
            </a:r>
            <a:r>
              <a:rPr lang="ru-RU" sz="1100" b="1" dirty="0"/>
              <a:t>удовольствием и </a:t>
            </a:r>
            <a:r>
              <a:rPr lang="ru-RU" sz="1100" b="1" dirty="0" smtClean="0"/>
              <a:t>гордостью</a:t>
            </a:r>
            <a:endParaRPr lang="ru-RU" sz="1100" dirty="0"/>
          </a:p>
        </p:txBody>
      </p:sp>
      <p:sp>
        <p:nvSpPr>
          <p:cNvPr id="1025" name="Прямоугольник 1024"/>
          <p:cNvSpPr/>
          <p:nvPr/>
        </p:nvSpPr>
        <p:spPr>
          <a:xfrm>
            <a:off x="4355976" y="2822726"/>
            <a:ext cx="4320480" cy="375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600" b="1" dirty="0" smtClean="0"/>
              <a:t>8 ПРИНЦИПОВ</a:t>
            </a:r>
            <a:endParaRPr lang="ru-RU" sz="1400" dirty="0"/>
          </a:p>
        </p:txBody>
      </p:sp>
      <p:sp>
        <p:nvSpPr>
          <p:cNvPr id="1027" name="Прямоугольник 1026"/>
          <p:cNvSpPr/>
          <p:nvPr/>
        </p:nvSpPr>
        <p:spPr>
          <a:xfrm>
            <a:off x="6012159" y="2822726"/>
            <a:ext cx="1768946" cy="397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>
                <a:solidFill>
                  <a:schemeClr val="bg1"/>
                </a:solidFill>
              </a:rPr>
              <a:t>московского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стандарта </a:t>
            </a:r>
            <a:r>
              <a:rPr lang="ru-RU" sz="1400" dirty="0">
                <a:solidFill>
                  <a:schemeClr val="bg1"/>
                </a:solidFill>
              </a:rPr>
              <a:t>госуслуг</a:t>
            </a:r>
          </a:p>
        </p:txBody>
      </p:sp>
      <p:grpSp>
        <p:nvGrpSpPr>
          <p:cNvPr id="9" name="Группа 39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10" name="Группа 40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12" name="Нашивка 11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1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grpSp>
        <p:nvGrpSpPr>
          <p:cNvPr id="14" name="Группа 4"/>
          <p:cNvGrpSpPr/>
          <p:nvPr/>
        </p:nvGrpSpPr>
        <p:grpSpPr>
          <a:xfrm>
            <a:off x="0" y="666611"/>
            <a:ext cx="9144000" cy="630785"/>
            <a:chOff x="-445249" y="880804"/>
            <a:chExt cx="9144000" cy="63078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29440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2011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352995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2012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09218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2013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64412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2014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519867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2015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3397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ru-RU" sz="1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endCxn id="37" idx="2"/>
          </p:cNvCxnSpPr>
          <p:nvPr/>
        </p:nvCxnSpPr>
        <p:spPr>
          <a:xfrm flipV="1">
            <a:off x="2650693" y="632638"/>
            <a:ext cx="3843055" cy="1"/>
          </a:xfrm>
          <a:prstGeom prst="line">
            <a:avLst/>
          </a:prstGeom>
          <a:ln w="47625">
            <a:gradFill>
              <a:gsLst>
                <a:gs pos="100000">
                  <a:schemeClr val="accent1"/>
                </a:gs>
                <a:gs pos="0">
                  <a:schemeClr val="bg1">
                    <a:lumMod val="75000"/>
                  </a:schemeClr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2525704" y="568923"/>
            <a:ext cx="154942" cy="1549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Овал 26"/>
          <p:cNvSpPr/>
          <p:nvPr/>
        </p:nvSpPr>
        <p:spPr>
          <a:xfrm>
            <a:off x="3130003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" name="Овал 27"/>
          <p:cNvSpPr/>
          <p:nvPr/>
        </p:nvSpPr>
        <p:spPr>
          <a:xfrm>
            <a:off x="3715905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9" name="Овал 28"/>
          <p:cNvSpPr/>
          <p:nvPr/>
        </p:nvSpPr>
        <p:spPr>
          <a:xfrm>
            <a:off x="4278132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0" name="Овал 29"/>
          <p:cNvSpPr/>
          <p:nvPr/>
        </p:nvSpPr>
        <p:spPr>
          <a:xfrm>
            <a:off x="4830074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2" name="Овал 31"/>
          <p:cNvSpPr/>
          <p:nvPr/>
        </p:nvSpPr>
        <p:spPr>
          <a:xfrm>
            <a:off x="5384621" y="555166"/>
            <a:ext cx="154942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3" name="Овал 32"/>
          <p:cNvSpPr/>
          <p:nvPr/>
        </p:nvSpPr>
        <p:spPr>
          <a:xfrm>
            <a:off x="5950240" y="555166"/>
            <a:ext cx="154943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6" name="Объект 6"/>
          <p:cNvSpPr txBox="1">
            <a:spLocks/>
          </p:cNvSpPr>
          <p:nvPr/>
        </p:nvSpPr>
        <p:spPr>
          <a:xfrm>
            <a:off x="574878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493748" y="555166"/>
            <a:ext cx="154943" cy="154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Объект 6"/>
          <p:cNvSpPr txBox="1">
            <a:spLocks/>
          </p:cNvSpPr>
          <p:nvPr/>
        </p:nvSpPr>
        <p:spPr>
          <a:xfrm>
            <a:off x="6306638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/>
              <a:t>2017</a:t>
            </a:r>
            <a:endParaRPr lang="ru-RU" sz="1600" cap="none" dirty="0"/>
          </a:p>
        </p:txBody>
      </p:sp>
    </p:spTree>
    <p:extLst>
      <p:ext uri="{BB962C8B-B14F-4D97-AF65-F5344CB8AC3E}">
        <p14:creationId xmlns:p14="http://schemas.microsoft.com/office/powerpoint/2010/main" val="11545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32809"/>
            <a:ext cx="5219262" cy="687999"/>
          </a:xfrm>
        </p:spPr>
        <p:txBody>
          <a:bodyPr/>
          <a:lstStyle/>
          <a:p>
            <a:r>
              <a:rPr lang="ru-RU" dirty="0" smtClean="0"/>
              <a:t>Учебный центр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832405"/>
            <a:ext cx="5400600" cy="210633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Тренеры Учебного центра </a:t>
            </a:r>
            <a:r>
              <a:rPr lang="ru-RU" dirty="0">
                <a:solidFill>
                  <a:schemeClr val="tx1"/>
                </a:solidFill>
              </a:rPr>
              <a:t>– это ранее работавшие в окнах специалисты, которые успешно освоили услуги различных направлений и на основе своего опыта и знаний готовы обучать слушателей, и профессиональные психологи-тренеры, которые готовы научить новичков и руководителей навыкам эффективной коммуникации, техникам развития стрессоустойчивости и алгоритмам работы в нестандартных ситуациях.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4"/>
          </p:nvPr>
        </p:nvSpPr>
        <p:spPr>
          <a:xfrm>
            <a:off x="424620" y="1107396"/>
            <a:ext cx="8099520" cy="79208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Качественное корпоративное обучение – основа </a:t>
            </a:r>
            <a:r>
              <a:rPr lang="ru-RU" dirty="0" smtClean="0">
                <a:ea typeface="Calibri"/>
                <a:cs typeface="Times New Roman"/>
              </a:rPr>
              <a:t>профессионального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предоставления </a:t>
            </a:r>
            <a:r>
              <a:rPr lang="ru-RU" dirty="0">
                <a:ea typeface="Calibri"/>
                <a:cs typeface="Times New Roman"/>
              </a:rPr>
              <a:t>государственных услуг в наших центрах.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666611"/>
            <a:ext cx="9144000" cy="630785"/>
            <a:chOff x="-445249" y="880804"/>
            <a:chExt cx="9144000" cy="63078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4" descr="C:\Users\Сотрудник\Desktop\Рабочие файлы\_Праздники\Пресс-Конференция_Госуслуги в мире\icons_conference-2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/>
          <a:stretch/>
        </p:blipFill>
        <p:spPr bwMode="auto">
          <a:xfrm>
            <a:off x="4876800" y="2885572"/>
            <a:ext cx="4267200" cy="22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отрудник\YandexDisk-design.docs\МФЦ\Материалы\_Пиктограммы МоиДокументы\росрееср-1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2"/>
          <a:stretch/>
        </p:blipFill>
        <p:spPr bwMode="auto">
          <a:xfrm>
            <a:off x="5721492" y="-77246"/>
            <a:ext cx="720080" cy="1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mfc-gate\Marketing$\МФЦ\_БРЕНДИРОВАНИЕ И РЕКЛАМА\макеты\7_Электронные носители и web\СОЦСЕТИ\База знаний\Соцсети_База знаний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35646"/>
            <a:ext cx="2771800" cy="33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39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16" name="Группа 40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18" name="Нашивка 17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7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9948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11760" y="181323"/>
            <a:ext cx="4752528" cy="61139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</a:rPr>
              <a:t>Учебный центр –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первый в России!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666611"/>
            <a:ext cx="9144000" cy="630785"/>
            <a:chOff x="-445249" y="880804"/>
            <a:chExt cx="9144000" cy="6307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423774" y="2770202"/>
            <a:ext cx="1902514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&gt; </a:t>
            </a:r>
            <a:r>
              <a:rPr lang="ru-RU" sz="3600" b="1" dirty="0" smtClean="0">
                <a:solidFill>
                  <a:schemeClr val="accent1"/>
                </a:solidFill>
              </a:rPr>
              <a:t>6 000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610" y="3185985"/>
            <a:ext cx="1916678" cy="371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b="1" dirty="0" smtClean="0">
                <a:solidFill>
                  <a:schemeClr val="accent1"/>
                </a:solidFill>
              </a:rPr>
              <a:t>сотрудников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71206" y="1426834"/>
            <a:ext cx="128198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&gt;</a:t>
            </a:r>
            <a:r>
              <a:rPr lang="ru-RU" sz="3600" b="1" dirty="0" smtClean="0">
                <a:solidFill>
                  <a:schemeClr val="accent1"/>
                </a:solidFill>
              </a:rPr>
              <a:t>30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1936204"/>
            <a:ext cx="2664296" cy="1467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b="1" dirty="0" smtClean="0">
                <a:solidFill>
                  <a:schemeClr val="accent1"/>
                </a:solidFill>
              </a:rPr>
              <a:t>Различных очных программ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для повышения квалификации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6592" y="2422306"/>
            <a:ext cx="2099784" cy="1219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b="1" dirty="0" smtClean="0">
                <a:solidFill>
                  <a:schemeClr val="accent1"/>
                </a:solidFill>
              </a:rPr>
              <a:t>Курсов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систем дистанционного обучения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2053" name="Picture 5" descr="C:\Users\Сотрудник\Desktop\Рабочие файлы\_Праздники\Пресс-Конференция_Госуслуги в мире\img\icons_conference-3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 bwMode="auto">
          <a:xfrm>
            <a:off x="6820612" y="1505486"/>
            <a:ext cx="937380" cy="86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23" name="Группа 22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25" name="Нашивка 24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4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pic>
        <p:nvPicPr>
          <p:cNvPr id="31" name="Picture 6" descr="C:\Users\Сотрудник\Desktop\Рабочие файлы\_Праздники\Пресс-Конференция_Госуслуги в мире\img\icons_conference-2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2"/>
          <a:stretch/>
        </p:blipFill>
        <p:spPr bwMode="auto">
          <a:xfrm>
            <a:off x="516977" y="2067694"/>
            <a:ext cx="1201660" cy="64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hamatovaor\Users\User\Google Диск\МФЦ\_БРЕНДИРОВАНИЕ И РЕКЛАМА\макеты\_Пиктограммы\icons-0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1"/>
          <a:stretch/>
        </p:blipFill>
        <p:spPr bwMode="auto">
          <a:xfrm>
            <a:off x="3503181" y="975207"/>
            <a:ext cx="1025733" cy="9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624504" y="1880820"/>
            <a:ext cx="128198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&gt;</a:t>
            </a:r>
            <a:r>
              <a:rPr lang="ru-RU" sz="3600" b="1" dirty="0" smtClean="0">
                <a:solidFill>
                  <a:schemeClr val="accent1"/>
                </a:solidFill>
              </a:rPr>
              <a:t>100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3268079"/>
            <a:ext cx="538733" cy="53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627784" y="3537446"/>
            <a:ext cx="2736304" cy="1467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b="1" dirty="0" smtClean="0">
                <a:solidFill>
                  <a:schemeClr val="accent1"/>
                </a:solidFill>
              </a:rPr>
              <a:t>В том числе обучающих программ </a:t>
            </a:r>
            <a:r>
              <a:rPr lang="ru-RU" b="1" dirty="0" smtClean="0">
                <a:solidFill>
                  <a:schemeClr val="tx2"/>
                </a:solidFill>
              </a:rPr>
              <a:t> по приему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маломобильных граждан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30" name="Picture 4" descr="C:\Users\Сотрудник\Desktop\Рабочие файлы\_Праздники\Пресс-Конференция_Госуслуги в мире\icons_conference-29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/>
          <a:stretch/>
        </p:blipFill>
        <p:spPr bwMode="auto">
          <a:xfrm>
            <a:off x="4876800" y="2899722"/>
            <a:ext cx="4267200" cy="22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3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amatovaor\Users\User\Google Диск\МФЦ\_МЕДИАТЕКА\Презентации\_2015\Дубай_конференция\img\Moscow-Wallpapers-HD-Desktop-BAckgroun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3298" b="14004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165342"/>
          </a:xfrm>
          <a:prstGeom prst="rect">
            <a:avLst/>
          </a:prstGeo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6959" y="2377568"/>
            <a:ext cx="9144000" cy="2787774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17000"/>
                </a:schemeClr>
              </a:gs>
              <a:gs pos="0">
                <a:schemeClr val="bg2">
                  <a:alpha val="61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2695229"/>
            <a:ext cx="7344816" cy="1676721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chemeClr val="tx2"/>
                </a:solidFill>
              </a:rPr>
              <a:t>Мы слышим, чего хотят посетители, и делаем то, 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о чем они просят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9"/>
          </p:nvPr>
        </p:nvSpPr>
        <p:spPr>
          <a:xfrm>
            <a:off x="3815916" y="4371950"/>
            <a:ext cx="4248472" cy="57606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>И даже чуточку больше…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" name="Picture 2" descr="\\hamatovaor\Users\User\Google Диск\МФЦ\_БРЕНДИРОВАНИЕ И РЕКЛАМА\фирстиль\Мои Документы\Исходники\Main\Logo\Rus\logo_Hor_S polzoi-zabotoy-ulibkoy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7494"/>
            <a:ext cx="3324424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cypedia.karadimov.info/library/BlankMap-Worl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247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3384376" cy="5040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2011-2017</a:t>
            </a:r>
            <a:endParaRPr lang="ru-RU" sz="2800" dirty="0">
              <a:solidFill>
                <a:schemeClr val="tx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236296" y="380391"/>
            <a:ext cx="1907704" cy="540668"/>
            <a:chOff x="6138902" y="-1136662"/>
            <a:chExt cx="2142402" cy="715953"/>
          </a:xfrm>
          <a:solidFill>
            <a:schemeClr val="bg1"/>
          </a:solidFill>
          <a:effectLst/>
        </p:grpSpPr>
        <p:grpSp>
          <p:nvGrpSpPr>
            <p:cNvPr id="11" name="Группа 10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13" name="Нашивка 12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noFill/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>
                  <a:solidFill>
                    <a:schemeClr val="bg2"/>
                  </a:solidFill>
                </a:rPr>
                <a:t>МОСКВА</a:t>
              </a:r>
              <a:endParaRPr lang="ru-RU" sz="2000" cap="none" dirty="0">
                <a:solidFill>
                  <a:schemeClr val="bg2"/>
                </a:solidFill>
              </a:endParaRPr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395536" y="921059"/>
            <a:ext cx="3384376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2"/>
                </a:solidFill>
              </a:rPr>
              <a:t>РЕЗУЛЬТАТЫ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31790"/>
            <a:ext cx="220682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tlCol="0" anchor="ctr"/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*МОСКВА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–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в </a:t>
            </a:r>
            <a:r>
              <a:rPr lang="ru-RU" sz="1400" dirty="0">
                <a:solidFill>
                  <a:schemeClr val="tx2"/>
                </a:solidFill>
              </a:rPr>
              <a:t>тройке мировых лидеров по развитию госуслуг </a:t>
            </a:r>
            <a:r>
              <a:rPr lang="ru-RU" sz="1400" dirty="0" smtClean="0">
                <a:solidFill>
                  <a:schemeClr val="tx2"/>
                </a:solidFill>
              </a:rPr>
              <a:t>по </a:t>
            </a:r>
            <a:r>
              <a:rPr lang="ru-RU" sz="1400" dirty="0">
                <a:solidFill>
                  <a:schemeClr val="tx2"/>
                </a:solidFill>
              </a:rPr>
              <a:t>итогам исследования, </a:t>
            </a:r>
            <a:r>
              <a:rPr lang="en-US" sz="1400" dirty="0" smtClean="0">
                <a:solidFill>
                  <a:schemeClr val="tx2"/>
                </a:solidFill>
              </a:rPr>
              <a:t/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проведенного </a:t>
            </a:r>
            <a:r>
              <a:rPr lang="en-US" sz="1400" dirty="0" smtClean="0">
                <a:solidFill>
                  <a:schemeClr val="tx2"/>
                </a:solidFill>
              </a:rPr>
              <a:t>PricewaterhouseCoopers</a:t>
            </a:r>
            <a:endParaRPr lang="ru-RU" sz="1400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39752" y="28638"/>
            <a:ext cx="5555905" cy="5040000"/>
            <a:chOff x="2536304" y="28638"/>
            <a:chExt cx="5555905" cy="5040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36304" y="28638"/>
              <a:ext cx="5555905" cy="50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5652120" y="2139702"/>
              <a:ext cx="216024" cy="324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*</a:t>
              </a:r>
              <a:endParaRPr lang="ru-RU" sz="1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0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062" y="7033"/>
            <a:ext cx="9159061" cy="51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136467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6200000">
            <a:off x="-1855471" y="2766909"/>
            <a:ext cx="4212515" cy="50157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ДОСТУПНОСТЬ УСЛУГ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87661" y="1169559"/>
            <a:ext cx="1224137" cy="1569103"/>
            <a:chOff x="753130" y="1283269"/>
            <a:chExt cx="1224137" cy="1569103"/>
          </a:xfrm>
        </p:grpSpPr>
        <p:sp>
          <p:nvSpPr>
            <p:cNvPr id="9" name="Объект 6"/>
            <p:cNvSpPr txBox="1">
              <a:spLocks/>
            </p:cNvSpPr>
            <p:nvPr/>
          </p:nvSpPr>
          <p:spPr>
            <a:xfrm>
              <a:off x="753130" y="2075357"/>
              <a:ext cx="1224137" cy="77701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3200" dirty="0" smtClean="0"/>
                <a:t>1</a:t>
              </a:r>
              <a:r>
                <a:rPr lang="ru-RU" sz="3200" dirty="0" smtClean="0"/>
                <a:t>70</a:t>
              </a:r>
              <a:r>
                <a:rPr lang="en-US" sz="3200" dirty="0" smtClean="0"/>
                <a:t> </a:t>
              </a:r>
              <a:r>
                <a:rPr lang="ru-RU" sz="3200" dirty="0" smtClean="0"/>
                <a:t/>
              </a:r>
              <a:br>
                <a:rPr lang="ru-RU" sz="3200" dirty="0" smtClean="0"/>
              </a:br>
              <a:r>
                <a:rPr lang="ru-RU" sz="1800" cap="none" dirty="0" smtClean="0">
                  <a:solidFill>
                    <a:schemeClr val="tx2"/>
                  </a:solidFill>
                </a:rPr>
                <a:t>услуг</a:t>
              </a:r>
              <a:endParaRPr lang="ru-RU" sz="1600" b="0" cap="none" dirty="0">
                <a:solidFill>
                  <a:schemeClr val="tx2"/>
                </a:solidFill>
              </a:endParaRPr>
            </a:p>
          </p:txBody>
        </p:sp>
        <p:pic>
          <p:nvPicPr>
            <p:cNvPr id="10" name="Picture 3" descr="C:\Users\Сотрудник\Desktop\Рабочие файлы\Листовки, брошюры\Листовка_Сбербанк+МД\PPT\ppt_icons-0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990" y="1283269"/>
              <a:ext cx="712417" cy="712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0" y="683560"/>
            <a:ext cx="9144000" cy="630785"/>
            <a:chOff x="-445249" y="880804"/>
            <a:chExt cx="9144000" cy="630785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3563888" y="1203168"/>
            <a:ext cx="2088232" cy="1682070"/>
            <a:chOff x="4302872" y="1093191"/>
            <a:chExt cx="2088232" cy="168207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302872" y="1779661"/>
              <a:ext cx="2088232" cy="995600"/>
              <a:chOff x="3527246" y="2420888"/>
              <a:chExt cx="2088232" cy="995600"/>
            </a:xfrm>
          </p:grpSpPr>
          <p:sp>
            <p:nvSpPr>
              <p:cNvPr id="41" name="Объект 6"/>
              <p:cNvSpPr txBox="1">
                <a:spLocks/>
              </p:cNvSpPr>
              <p:nvPr/>
            </p:nvSpPr>
            <p:spPr>
              <a:xfrm>
                <a:off x="4097110" y="2420888"/>
                <a:ext cx="1010551" cy="43204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3200" dirty="0" smtClean="0"/>
                  <a:t>127</a:t>
                </a:r>
                <a:endParaRPr lang="ru-RU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3" name="Объект 6"/>
              <p:cNvSpPr txBox="1">
                <a:spLocks/>
              </p:cNvSpPr>
              <p:nvPr/>
            </p:nvSpPr>
            <p:spPr>
              <a:xfrm>
                <a:off x="3527246" y="2861071"/>
                <a:ext cx="2088232" cy="55541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800" cap="none" dirty="0" smtClean="0">
                    <a:solidFill>
                      <a:schemeClr val="tx2"/>
                    </a:solidFill>
                  </a:rPr>
                  <a:t>центров </a:t>
                </a:r>
                <a:br>
                  <a:rPr lang="ru-RU" sz="1800" cap="none" dirty="0" smtClean="0">
                    <a:solidFill>
                      <a:schemeClr val="tx2"/>
                    </a:solidFill>
                  </a:rPr>
                </a:br>
                <a:r>
                  <a:rPr lang="ru-RU" sz="1800" cap="none" dirty="0" smtClean="0">
                    <a:solidFill>
                      <a:schemeClr val="tx2"/>
                    </a:solidFill>
                  </a:rPr>
                  <a:t>госуслуг</a:t>
                </a:r>
                <a:endParaRPr lang="ru-RU" sz="11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5004614" y="1093191"/>
              <a:ext cx="875668" cy="658196"/>
              <a:chOff x="4591160" y="1188221"/>
              <a:chExt cx="749239" cy="563166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4591160" y="1233474"/>
                <a:ext cx="749239" cy="355188"/>
                <a:chOff x="4591160" y="1233474"/>
                <a:chExt cx="749239" cy="355188"/>
              </a:xfrm>
            </p:grpSpPr>
            <p:pic>
              <p:nvPicPr>
                <p:cNvPr id="71" name="Picture 3" descr="\\hamatovaor\Users\User\Google Диск\МФЦ\_МЕДИАТЕКА\Презентации\_2015\Дубай_конференция\img\images+icons-24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1469" y="1233474"/>
                  <a:ext cx="288930" cy="3551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3" descr="\\hamatovaor\Users\User\Google Диск\МФЦ\_МЕДИАТЕКА\Презентации\_2015\Дубай_конференция\img\images+icons-24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91160" y="1233474"/>
                  <a:ext cx="288930" cy="3551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123" name="Picture 3" descr="\\hamatovaor\Users\User\Google Диск\МФЦ\_МЕДИАТЕКА\Презентации\_2015\Дубай_конференция\img\images+icons-24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6724" y="1188221"/>
                <a:ext cx="458110" cy="563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3341289" y="3345828"/>
            <a:ext cx="2628292" cy="1530178"/>
            <a:chOff x="549708" y="3487573"/>
            <a:chExt cx="2628292" cy="1530178"/>
          </a:xfrm>
        </p:grpSpPr>
        <p:sp>
          <p:nvSpPr>
            <p:cNvPr id="20" name="Объект 6"/>
            <p:cNvSpPr txBox="1">
              <a:spLocks/>
            </p:cNvSpPr>
            <p:nvPr/>
          </p:nvSpPr>
          <p:spPr>
            <a:xfrm>
              <a:off x="549708" y="4212205"/>
              <a:ext cx="2628292" cy="80554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3200" dirty="0" smtClean="0"/>
                <a:t>&gt;</a:t>
              </a:r>
              <a:r>
                <a:rPr lang="ru-RU" sz="3200" dirty="0" smtClean="0"/>
                <a:t>6</a:t>
              </a:r>
              <a:r>
                <a:rPr lang="en-US" sz="3200" dirty="0" smtClean="0"/>
                <a:t> 000</a:t>
              </a:r>
              <a:endParaRPr lang="ru-RU" sz="3200" dirty="0"/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800" cap="none" dirty="0" smtClean="0">
                  <a:solidFill>
                    <a:schemeClr val="tx2"/>
                  </a:solidFill>
                </a:rPr>
                <a:t>окон приёма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  <p:pic>
          <p:nvPicPr>
            <p:cNvPr id="5126" name="Picture 6" descr="C:\Users\Сотрудник\Desktop\images+icons-09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9" t="7557" r="5226" b="11601"/>
            <a:stretch/>
          </p:blipFill>
          <p:spPr bwMode="auto">
            <a:xfrm>
              <a:off x="1568220" y="3487573"/>
              <a:ext cx="720618" cy="64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756526" y="3386992"/>
            <a:ext cx="2352795" cy="1489013"/>
            <a:chOff x="3256434" y="3528737"/>
            <a:chExt cx="2352795" cy="1489013"/>
          </a:xfrm>
        </p:grpSpPr>
        <p:sp>
          <p:nvSpPr>
            <p:cNvPr id="14" name="Объект 6"/>
            <p:cNvSpPr txBox="1">
              <a:spLocks/>
            </p:cNvSpPr>
            <p:nvPr/>
          </p:nvSpPr>
          <p:spPr>
            <a:xfrm>
              <a:off x="3256434" y="4194989"/>
              <a:ext cx="2352795" cy="82276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dirty="0" smtClean="0"/>
                <a:t>&gt;</a:t>
              </a:r>
              <a:r>
                <a:rPr lang="ru-RU" sz="3200" dirty="0" smtClean="0"/>
                <a:t>70</a:t>
              </a:r>
              <a:r>
                <a:rPr lang="en-US" sz="3200" dirty="0" smtClean="0"/>
                <a:t> 000</a:t>
              </a:r>
              <a:r>
                <a:rPr lang="ru-RU" sz="3200" dirty="0" smtClean="0"/>
                <a:t/>
              </a:r>
              <a:br>
                <a:rPr lang="ru-RU" sz="3200" dirty="0" smtClean="0"/>
              </a:br>
              <a:r>
                <a:rPr lang="ru-RU" sz="1800" cap="none" dirty="0" smtClean="0">
                  <a:solidFill>
                    <a:schemeClr val="tx2"/>
                  </a:solidFill>
                </a:rPr>
                <a:t>посетителей в день</a:t>
              </a:r>
              <a:endParaRPr lang="ru-RU" sz="1100" dirty="0">
                <a:solidFill>
                  <a:schemeClr val="tx2"/>
                </a:solidFill>
              </a:endParaRPr>
            </a:p>
          </p:txBody>
        </p:sp>
        <p:pic>
          <p:nvPicPr>
            <p:cNvPr id="5127" name="Picture 7" descr="C:\Users\Сотрудник\Desktop\images+icons-17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0" t="9995" r="14643" b="12916"/>
            <a:stretch/>
          </p:blipFill>
          <p:spPr bwMode="auto">
            <a:xfrm>
              <a:off x="4172474" y="3528737"/>
              <a:ext cx="700262" cy="67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1115616" y="3257791"/>
            <a:ext cx="2225673" cy="1762231"/>
            <a:chOff x="1907703" y="1111004"/>
            <a:chExt cx="2225673" cy="1762231"/>
          </a:xfrm>
        </p:grpSpPr>
        <p:sp>
          <p:nvSpPr>
            <p:cNvPr id="11" name="Объект 6"/>
            <p:cNvSpPr txBox="1">
              <a:spLocks/>
            </p:cNvSpPr>
            <p:nvPr/>
          </p:nvSpPr>
          <p:spPr>
            <a:xfrm>
              <a:off x="1907703" y="2201803"/>
              <a:ext cx="2225673" cy="6714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ru-RU" sz="1800" cap="none" dirty="0" smtClean="0">
                  <a:solidFill>
                    <a:schemeClr val="tx2"/>
                  </a:solidFill>
                </a:rPr>
                <a:t>Услуг</a:t>
              </a:r>
              <a:br>
                <a:rPr lang="ru-RU" sz="1800" cap="none" dirty="0" smtClean="0">
                  <a:solidFill>
                    <a:schemeClr val="tx2"/>
                  </a:solidFill>
                </a:rPr>
              </a:br>
              <a:r>
                <a:rPr lang="ru-RU" sz="1800" cap="none" dirty="0" smtClean="0">
                  <a:solidFill>
                    <a:schemeClr val="tx2"/>
                  </a:solidFill>
                </a:rPr>
                <a:t>без привязки </a:t>
              </a:r>
              <a:br>
                <a:rPr lang="ru-RU" sz="1800" cap="none" dirty="0" smtClean="0">
                  <a:solidFill>
                    <a:schemeClr val="tx2"/>
                  </a:solidFill>
                </a:rPr>
              </a:br>
              <a:r>
                <a:rPr lang="ru-RU" sz="1800" cap="none" dirty="0" smtClean="0">
                  <a:solidFill>
                    <a:schemeClr val="tx2"/>
                  </a:solidFill>
                </a:rPr>
                <a:t>к месту прописки</a:t>
              </a:r>
              <a:endParaRPr lang="ru-RU" sz="1800" cap="none" dirty="0">
                <a:solidFill>
                  <a:schemeClr val="tx2"/>
                </a:solidFill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2575853" y="1111004"/>
              <a:ext cx="993288" cy="993288"/>
              <a:chOff x="2152631" y="1111004"/>
              <a:chExt cx="993288" cy="993288"/>
            </a:xfrm>
          </p:grpSpPr>
          <p:pic>
            <p:nvPicPr>
              <p:cNvPr id="5132" name="Picture 12" descr="C:\Users\Сотрудник\Desktop\images+icons-26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31" y="1111004"/>
                <a:ext cx="993288" cy="993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2226724" y="1321683"/>
                <a:ext cx="845104" cy="58477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3200" b="1" cap="all" dirty="0" smtClean="0">
                    <a:solidFill>
                      <a:schemeClr val="accent1"/>
                    </a:solidFill>
                  </a:rPr>
                  <a:t>9</a:t>
                </a:r>
                <a:r>
                  <a:rPr lang="en-US" sz="3200" b="1" cap="all" dirty="0" smtClean="0">
                    <a:solidFill>
                      <a:schemeClr val="accent1"/>
                    </a:solidFill>
                  </a:rPr>
                  <a:t>8</a:t>
                </a:r>
                <a:r>
                  <a:rPr lang="ru-RU" b="1" cap="all" dirty="0" smtClean="0">
                    <a:solidFill>
                      <a:schemeClr val="accent1"/>
                    </a:solidFill>
                  </a:rPr>
                  <a:t>%</a:t>
                </a:r>
                <a:endParaRPr lang="ru-RU" b="1" cap="all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8" name="Группа 17"/>
          <p:cNvGrpSpPr/>
          <p:nvPr/>
        </p:nvGrpSpPr>
        <p:grpSpPr>
          <a:xfrm>
            <a:off x="5621855" y="1169559"/>
            <a:ext cx="2487467" cy="1832735"/>
            <a:chOff x="6470752" y="1059582"/>
            <a:chExt cx="2487467" cy="1832735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7216745" y="1059582"/>
              <a:ext cx="723118" cy="812691"/>
              <a:chOff x="7216745" y="1059582"/>
              <a:chExt cx="723118" cy="812691"/>
            </a:xfrm>
          </p:grpSpPr>
          <p:pic>
            <p:nvPicPr>
              <p:cNvPr id="5128" name="Picture 8" descr="C:\Users\Сотрудник\Desktop\images+icons-20.pn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90" r="5835" b="5443"/>
              <a:stretch/>
            </p:blipFill>
            <p:spPr bwMode="auto">
              <a:xfrm>
                <a:off x="7216745" y="1059582"/>
                <a:ext cx="723118" cy="760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Прямоугольник 28"/>
              <p:cNvSpPr/>
              <p:nvPr/>
            </p:nvSpPr>
            <p:spPr>
              <a:xfrm>
                <a:off x="7372158" y="1287498"/>
                <a:ext cx="4122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chemeClr val="accent1"/>
                    </a:solidFill>
                  </a:rPr>
                  <a:t>7</a:t>
                </a:r>
                <a:endParaRPr lang="ru-RU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6470752" y="1819715"/>
              <a:ext cx="2251962" cy="1072602"/>
              <a:chOff x="6470752" y="1819715"/>
              <a:chExt cx="2251962" cy="1072602"/>
            </a:xfrm>
          </p:grpSpPr>
          <p:sp>
            <p:nvSpPr>
              <p:cNvPr id="25" name="Объект 6"/>
              <p:cNvSpPr txBox="1">
                <a:spLocks/>
              </p:cNvSpPr>
              <p:nvPr/>
            </p:nvSpPr>
            <p:spPr>
              <a:xfrm>
                <a:off x="6605423" y="1819715"/>
                <a:ext cx="2117291" cy="31998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600" cap="none" dirty="0" smtClean="0">
                    <a:solidFill>
                      <a:schemeClr val="tx2"/>
                    </a:solidFill>
                  </a:rPr>
                  <a:t>в неделю</a:t>
                </a:r>
                <a:endParaRPr lang="ru-RU" sz="105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Объект 6"/>
              <p:cNvSpPr txBox="1">
                <a:spLocks/>
              </p:cNvSpPr>
              <p:nvPr/>
            </p:nvSpPr>
            <p:spPr>
              <a:xfrm>
                <a:off x="6470752" y="2139702"/>
                <a:ext cx="1743786" cy="38850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70000"/>
                  </a:lnSpc>
                  <a:buNone/>
                </a:pPr>
                <a:r>
                  <a:rPr lang="ru-RU" sz="1800" cap="none" dirty="0" smtClean="0">
                    <a:solidFill>
                      <a:schemeClr val="tx2"/>
                    </a:solidFill>
                  </a:rPr>
                  <a:t>с</a:t>
                </a:r>
                <a:r>
                  <a:rPr lang="en-US" sz="1800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800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3200" dirty="0" smtClean="0"/>
                  <a:t>8:00</a:t>
                </a:r>
                <a:endParaRPr lang="ru-RU" sz="3200" dirty="0"/>
              </a:p>
            </p:txBody>
          </p:sp>
          <p:sp>
            <p:nvSpPr>
              <p:cNvPr id="80" name="Объект 6"/>
              <p:cNvSpPr txBox="1">
                <a:spLocks/>
              </p:cNvSpPr>
              <p:nvPr/>
            </p:nvSpPr>
            <p:spPr>
              <a:xfrm>
                <a:off x="6573025" y="2503809"/>
                <a:ext cx="1641513" cy="38850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70000"/>
                  </a:lnSpc>
                  <a:buNone/>
                </a:pPr>
                <a:r>
                  <a:rPr lang="ru-RU" sz="1800" cap="none" dirty="0" smtClean="0">
                    <a:solidFill>
                      <a:schemeClr val="tx2"/>
                    </a:solidFill>
                  </a:rPr>
                  <a:t>до </a:t>
                </a:r>
                <a:r>
                  <a:rPr lang="ru-RU" sz="3200" dirty="0" smtClean="0"/>
                  <a:t>20:00</a:t>
                </a:r>
                <a:endParaRPr lang="ru-RU" sz="3200" dirty="0"/>
              </a:p>
            </p:txBody>
          </p:sp>
        </p:grpSp>
        <p:pic>
          <p:nvPicPr>
            <p:cNvPr id="5133" name="Picture 13" descr="C:\Users\Сотрудник\Desktop\Untitled-1-01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152" y="2139702"/>
              <a:ext cx="640067" cy="63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9" name="Группа 98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100" name="Группа 99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102" name="Нашивка 101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01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092280" y="1462458"/>
            <a:ext cx="803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дней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2339752" y="211428"/>
            <a:ext cx="4524741" cy="512438"/>
            <a:chOff x="2339752" y="211428"/>
            <a:chExt cx="4524741" cy="512438"/>
          </a:xfrm>
        </p:grpSpPr>
        <p:sp>
          <p:nvSpPr>
            <p:cNvPr id="66" name="Объект 6"/>
            <p:cNvSpPr txBox="1">
              <a:spLocks/>
            </p:cNvSpPr>
            <p:nvPr/>
          </p:nvSpPr>
          <p:spPr>
            <a:xfrm>
              <a:off x="2944052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cap="none" dirty="0" smtClean="0">
                  <a:solidFill>
                    <a:schemeClr val="bg1">
                      <a:lumMod val="75000"/>
                    </a:schemeClr>
                  </a:solidFill>
                </a:rPr>
                <a:t>2011</a:t>
              </a:r>
              <a:endParaRPr lang="ru-RU" sz="1600" cap="non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7" name="Объект 6"/>
            <p:cNvSpPr txBox="1">
              <a:spLocks/>
            </p:cNvSpPr>
            <p:nvPr/>
          </p:nvSpPr>
          <p:spPr>
            <a:xfrm>
              <a:off x="3529953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cap="none" dirty="0" smtClean="0">
                  <a:solidFill>
                    <a:schemeClr val="bg1">
                      <a:lumMod val="75000"/>
                    </a:schemeClr>
                  </a:solidFill>
                </a:rPr>
                <a:t>2012</a:t>
              </a:r>
              <a:endParaRPr lang="ru-RU" sz="1600" cap="non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8" name="Объект 6"/>
            <p:cNvSpPr txBox="1">
              <a:spLocks/>
            </p:cNvSpPr>
            <p:nvPr/>
          </p:nvSpPr>
          <p:spPr>
            <a:xfrm>
              <a:off x="4092180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cap="none" dirty="0" smtClean="0">
                  <a:solidFill>
                    <a:schemeClr val="bg1">
                      <a:lumMod val="75000"/>
                    </a:schemeClr>
                  </a:solidFill>
                </a:rPr>
                <a:t>2013</a:t>
              </a:r>
              <a:endParaRPr lang="ru-RU" sz="1600" cap="non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9" name="Объект 6"/>
            <p:cNvSpPr txBox="1">
              <a:spLocks/>
            </p:cNvSpPr>
            <p:nvPr/>
          </p:nvSpPr>
          <p:spPr>
            <a:xfrm>
              <a:off x="4644122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cap="none" dirty="0" smtClean="0">
                  <a:solidFill>
                    <a:schemeClr val="bg1">
                      <a:lumMod val="75000"/>
                    </a:schemeClr>
                  </a:solidFill>
                </a:rPr>
                <a:t>2014</a:t>
              </a:r>
              <a:endParaRPr lang="ru-RU" sz="1600" cap="non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0" name="Объект 6"/>
            <p:cNvSpPr txBox="1">
              <a:spLocks/>
            </p:cNvSpPr>
            <p:nvPr/>
          </p:nvSpPr>
          <p:spPr>
            <a:xfrm>
              <a:off x="5198670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cap="none" dirty="0" smtClean="0">
                  <a:solidFill>
                    <a:schemeClr val="bg1">
                      <a:lumMod val="75000"/>
                    </a:schemeClr>
                  </a:solidFill>
                </a:rPr>
                <a:t>2015</a:t>
              </a:r>
              <a:endParaRPr lang="ru-RU" sz="1600" cap="non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3" name="Объект 6"/>
            <p:cNvSpPr txBox="1">
              <a:spLocks/>
            </p:cNvSpPr>
            <p:nvPr/>
          </p:nvSpPr>
          <p:spPr>
            <a:xfrm>
              <a:off x="2339752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600" cap="none" dirty="0" smtClean="0">
                  <a:solidFill>
                    <a:schemeClr val="bg1">
                      <a:lumMod val="50000"/>
                    </a:schemeClr>
                  </a:solidFill>
                </a:rPr>
                <a:t>…</a:t>
              </a:r>
              <a:endParaRPr lang="ru-RU" sz="1600" cap="non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74" name="Прямая соединительная линия 73"/>
            <p:cNvCxnSpPr>
              <a:endCxn id="84" idx="2"/>
            </p:cNvCxnSpPr>
            <p:nvPr/>
          </p:nvCxnSpPr>
          <p:spPr>
            <a:xfrm flipV="1">
              <a:off x="2650693" y="632638"/>
              <a:ext cx="3843055" cy="1"/>
            </a:xfrm>
            <a:prstGeom prst="line">
              <a:avLst/>
            </a:prstGeom>
            <a:ln w="47625">
              <a:gradFill>
                <a:gsLst>
                  <a:gs pos="100000">
                    <a:schemeClr val="accent1"/>
                  </a:gs>
                  <a:gs pos="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Овал 74"/>
            <p:cNvSpPr/>
            <p:nvPr/>
          </p:nvSpPr>
          <p:spPr>
            <a:xfrm>
              <a:off x="2525704" y="568923"/>
              <a:ext cx="154942" cy="1549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3130003" y="568923"/>
              <a:ext cx="154942" cy="15494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3715905" y="568923"/>
              <a:ext cx="154942" cy="15494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278132" y="568923"/>
              <a:ext cx="154942" cy="15494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830074" y="568923"/>
              <a:ext cx="154942" cy="15494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5384621" y="555166"/>
              <a:ext cx="154942" cy="1549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5950240" y="555166"/>
              <a:ext cx="154943" cy="1549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3" name="Объект 6"/>
            <p:cNvSpPr txBox="1">
              <a:spLocks/>
            </p:cNvSpPr>
            <p:nvPr/>
          </p:nvSpPr>
          <p:spPr>
            <a:xfrm>
              <a:off x="5748783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600" cap="none" dirty="0" smtClean="0">
                  <a:solidFill>
                    <a:schemeClr val="bg1">
                      <a:lumMod val="75000"/>
                    </a:schemeClr>
                  </a:solidFill>
                </a:rPr>
                <a:t>2016</a:t>
              </a:r>
              <a:endParaRPr lang="ru-RU" sz="1600" cap="non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93748" y="555166"/>
              <a:ext cx="154943" cy="1549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5" name="Объект 6"/>
            <p:cNvSpPr txBox="1">
              <a:spLocks/>
            </p:cNvSpPr>
            <p:nvPr/>
          </p:nvSpPr>
          <p:spPr>
            <a:xfrm>
              <a:off x="6306638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600" cap="none" dirty="0" smtClean="0"/>
                <a:t>2017</a:t>
              </a:r>
              <a:endParaRPr lang="ru-RU" sz="1600" cap="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11020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0" y="683560"/>
            <a:ext cx="9144000" cy="630785"/>
            <a:chOff x="-445249" y="880804"/>
            <a:chExt cx="9144000" cy="630785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Группа 98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100" name="Группа 99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102" name="Нашивка 101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01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2411760" y="181323"/>
            <a:ext cx="4752528" cy="611393"/>
          </a:xfrm>
        </p:spPr>
        <p:txBody>
          <a:bodyPr anchor="ctr"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Наше место в России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9286" y="2246374"/>
            <a:ext cx="8245428" cy="2917664"/>
            <a:chOff x="2211071" y="2258878"/>
            <a:chExt cx="6612383" cy="2339807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6506" y="2273394"/>
              <a:ext cx="2304256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\\hamatovaor\Users\User\Google Диск\МФЦ\_БРЕНДИРОВАНИЕ И РЕКЛАМА\макеты\3_Рекламная, полиграфическая и промо продукция\Реклама в прессу\Первые среди лучших (Москва, Россия и мир)\Social_Инфографика_данные по РФ и Москве-0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454" y="2258878"/>
              <a:ext cx="2304000" cy="23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1071" y="2294709"/>
              <a:ext cx="2303976" cy="2303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1262509" y="1048949"/>
            <a:ext cx="1184300" cy="1184300"/>
            <a:chOff x="1262509" y="1048949"/>
            <a:chExt cx="1184300" cy="1184300"/>
          </a:xfrm>
        </p:grpSpPr>
        <p:pic>
          <p:nvPicPr>
            <p:cNvPr id="1028" name="Picture 4" descr="\\hamatovaor\Users\User\Google Диск\МФЦ\_БРЕНДИРОВАНИЕ И РЕКЛАМА\макеты\_Пиктограммы\icons+-09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182" r="-33065"/>
            <a:stretch/>
          </p:blipFill>
          <p:spPr bwMode="auto">
            <a:xfrm>
              <a:off x="1283047" y="1163264"/>
              <a:ext cx="1163762" cy="1069985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1262509" y="1048949"/>
              <a:ext cx="1184300" cy="11843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 descr="\\hamatovaor\Users\User\Google Диск\МФЦ\_БРЕНДИРОВАНИЕ И РЕКЛАМА\_МЕДИАТЕКА\Презентации\_2016\Для Севастополя\Social_Инфографика_данные-по-РФ-и-Москве_1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92820"/>
            <a:ext cx="4320480" cy="13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13348" y="2571750"/>
            <a:ext cx="3904751" cy="769982"/>
          </a:xfrm>
          <a:prstGeom prst="roundRect">
            <a:avLst/>
          </a:prstGeom>
          <a:solidFill>
            <a:schemeClr val="bg2"/>
          </a:solidFill>
          <a:ln w="127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6"/>
          <p:cNvSpPr txBox="1">
            <a:spLocks/>
          </p:cNvSpPr>
          <p:nvPr/>
        </p:nvSpPr>
        <p:spPr>
          <a:xfrm>
            <a:off x="919405" y="4168700"/>
            <a:ext cx="212372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cap="none" dirty="0" smtClean="0">
                <a:solidFill>
                  <a:schemeClr val="tx2"/>
                </a:solidFill>
              </a:rPr>
              <a:t>Предварительная</a:t>
            </a:r>
            <a:br>
              <a:rPr lang="ru-RU" sz="1800" cap="none" dirty="0" smtClean="0">
                <a:solidFill>
                  <a:schemeClr val="tx2"/>
                </a:solidFill>
              </a:rPr>
            </a:br>
            <a:r>
              <a:rPr lang="ru-RU" sz="1800" cap="none" dirty="0" smtClean="0">
                <a:solidFill>
                  <a:schemeClr val="tx2"/>
                </a:solidFill>
              </a:rPr>
              <a:t>запись</a:t>
            </a:r>
            <a:endParaRPr lang="ru-RU" sz="1800" cap="none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964872" y="2571750"/>
            <a:ext cx="3601703" cy="769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cap="none" dirty="0" smtClean="0"/>
              <a:t>Самые короткие очереди </a:t>
            </a:r>
            <a:br>
              <a:rPr lang="ru-RU" sz="2000" cap="none" dirty="0" smtClean="0"/>
            </a:br>
            <a:r>
              <a:rPr lang="ru-RU" sz="2000" cap="none" dirty="0" smtClean="0"/>
              <a:t>в мире!</a:t>
            </a:r>
            <a:endParaRPr lang="ru-RU" sz="2000" cap="none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52563" y="4168701"/>
            <a:ext cx="2793072" cy="92333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Уведомление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 готовности документов</a:t>
            </a:r>
            <a:endParaRPr lang="ru-RU" b="1" dirty="0"/>
          </a:p>
        </p:txBody>
      </p:sp>
      <p:sp>
        <p:nvSpPr>
          <p:cNvPr id="13" name="Объект 6"/>
          <p:cNvSpPr txBox="1">
            <a:spLocks/>
          </p:cNvSpPr>
          <p:nvPr/>
        </p:nvSpPr>
        <p:spPr>
          <a:xfrm>
            <a:off x="1562531" y="1267254"/>
            <a:ext cx="1939376" cy="6002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/>
              <a:t>1 </a:t>
            </a:r>
            <a:r>
              <a:rPr lang="ru-RU" sz="1800" cap="none" dirty="0" smtClean="0"/>
              <a:t>из</a:t>
            </a:r>
            <a:r>
              <a:rPr lang="ru-RU" sz="3200" dirty="0" smtClean="0"/>
              <a:t> 20</a:t>
            </a:r>
            <a:r>
              <a:rPr lang="en-US" sz="3200" dirty="0" smtClean="0"/>
              <a:t>00</a:t>
            </a:r>
            <a:endParaRPr lang="ru-RU" sz="1800" cap="none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62531" y="1745332"/>
            <a:ext cx="1549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посетителей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6045635" y="4168700"/>
            <a:ext cx="2672463" cy="7570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cap="none" dirty="0" smtClean="0">
                <a:solidFill>
                  <a:schemeClr val="tx2"/>
                </a:solidFill>
              </a:rPr>
              <a:t>Онлайн мониторинг загруженности центров</a:t>
            </a:r>
            <a:endParaRPr lang="ru-RU" sz="1800" cap="none" dirty="0">
              <a:solidFill>
                <a:schemeClr val="tx2"/>
              </a:solidFill>
            </a:endParaRPr>
          </a:p>
        </p:txBody>
      </p:sp>
      <p:sp>
        <p:nvSpPr>
          <p:cNvPr id="36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УПРАВЛЕНИЕ ОЧЕРЕДЯМИ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0" y="683560"/>
            <a:ext cx="9144000" cy="630785"/>
            <a:chOff x="-445249" y="880804"/>
            <a:chExt cx="9144000" cy="630785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168" y="3553653"/>
            <a:ext cx="963397" cy="5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7" descr="C:\Users\Сотрудник\Desktop\images+icons-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75711"/>
            <a:ext cx="912008" cy="7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:\Users\Сотрудник\Desktop\Рабочие файлы\_Праздники\Пресс-Конференция_Госуслуги в мире\img\icons_conference-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71" y="3489009"/>
            <a:ext cx="712901" cy="7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6"/>
          <p:cNvSpPr txBox="1">
            <a:spLocks/>
          </p:cNvSpPr>
          <p:nvPr/>
        </p:nvSpPr>
        <p:spPr>
          <a:xfrm>
            <a:off x="6475893" y="1275606"/>
            <a:ext cx="2048860" cy="536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5400" dirty="0" smtClean="0"/>
              <a:t>3</a:t>
            </a:r>
            <a:r>
              <a:rPr lang="ru-RU" sz="3200" dirty="0" smtClean="0"/>
              <a:t> </a:t>
            </a:r>
            <a:r>
              <a:rPr lang="ru-RU" sz="2400" cap="none" dirty="0" smtClean="0"/>
              <a:t>минуты</a:t>
            </a:r>
            <a:endParaRPr lang="ru-RU" dirty="0"/>
          </a:p>
        </p:txBody>
      </p:sp>
      <p:sp>
        <p:nvSpPr>
          <p:cNvPr id="16" name="Объект 6"/>
          <p:cNvSpPr txBox="1">
            <a:spLocks/>
          </p:cNvSpPr>
          <p:nvPr/>
        </p:nvSpPr>
        <p:spPr>
          <a:xfrm>
            <a:off x="6481165" y="1764873"/>
            <a:ext cx="2411315" cy="5179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cap="none" dirty="0" smtClean="0">
                <a:solidFill>
                  <a:schemeClr val="tx2"/>
                </a:solidFill>
              </a:rPr>
              <a:t>среднее время</a:t>
            </a:r>
            <a:br>
              <a:rPr lang="ru-RU" sz="1800" cap="none" dirty="0" smtClean="0">
                <a:solidFill>
                  <a:schemeClr val="tx2"/>
                </a:solidFill>
              </a:rPr>
            </a:br>
            <a:r>
              <a:rPr lang="ru-RU" sz="1800" cap="none" dirty="0" smtClean="0">
                <a:solidFill>
                  <a:schemeClr val="tx2"/>
                </a:solidFill>
              </a:rPr>
              <a:t>ожидания</a:t>
            </a:r>
            <a:endParaRPr lang="ru-RU" sz="1100" dirty="0">
              <a:solidFill>
                <a:schemeClr val="tx2"/>
              </a:solidFill>
            </a:endParaRPr>
          </a:p>
        </p:txBody>
      </p:sp>
      <p:pic>
        <p:nvPicPr>
          <p:cNvPr id="3078" name="Picture 6" descr="C:\Users\Сотрудник\Desktop\images+icons-3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45" y="2283718"/>
            <a:ext cx="709960" cy="83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87824" y="1575124"/>
            <a:ext cx="1447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chemeClr val="tx2"/>
                </a:solidFill>
              </a:rPr>
              <a:t>&gt;15 </a:t>
            </a:r>
            <a:r>
              <a:rPr lang="ru-RU" b="1" dirty="0" smtClean="0">
                <a:solidFill>
                  <a:schemeClr val="tx2"/>
                </a:solidFill>
              </a:rPr>
              <a:t>мин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92127" y="2469754"/>
            <a:ext cx="2063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чашка кофе</a:t>
            </a:r>
            <a:br>
              <a:rPr lang="ru-RU" sz="2000" dirty="0" smtClean="0"/>
            </a:br>
            <a:r>
              <a:rPr lang="ru-RU" sz="2000" dirty="0" smtClean="0"/>
              <a:t>в подарок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2309" y="1223957"/>
            <a:ext cx="3748799" cy="2117775"/>
          </a:xfrm>
          <a:prstGeom prst="roundRect">
            <a:avLst>
              <a:gd name="adj" fmla="val 4375"/>
            </a:avLst>
          </a:prstGeom>
          <a:noFill/>
          <a:ln w="127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C:\Users\Сотрудник\Desktop\images+icons-3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48" y="1219498"/>
            <a:ext cx="1232287" cy="123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0" descr="C:\Users\Сотрудник\Desktop\images+icons-3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" y="1406550"/>
            <a:ext cx="646747" cy="7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Дуга 118"/>
          <p:cNvSpPr/>
          <p:nvPr/>
        </p:nvSpPr>
        <p:spPr>
          <a:xfrm rot="11545579">
            <a:off x="1448456" y="1226961"/>
            <a:ext cx="1807633" cy="1493292"/>
          </a:xfrm>
          <a:prstGeom prst="arc">
            <a:avLst>
              <a:gd name="adj1" fmla="val 18850683"/>
              <a:gd name="adj2" fmla="val 742278"/>
            </a:avLst>
          </a:prstGeom>
          <a:ln w="19050">
            <a:prstDash val="sysDash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2410396">
            <a:off x="6169112" y="1318999"/>
            <a:ext cx="1837429" cy="1493292"/>
          </a:xfrm>
          <a:prstGeom prst="arc">
            <a:avLst>
              <a:gd name="adj1" fmla="val 18360315"/>
              <a:gd name="adj2" fmla="val 742278"/>
            </a:avLst>
          </a:prstGeom>
          <a:ln w="19050">
            <a:prstDash val="sysDash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52563" y="135924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ждёт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48" name="Группа 47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52" name="Нашивка 51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0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Объект 6"/>
          <p:cNvSpPr txBox="1">
            <a:spLocks/>
          </p:cNvSpPr>
          <p:nvPr/>
        </p:nvSpPr>
        <p:spPr>
          <a:xfrm>
            <a:off x="29440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2011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Объект 6"/>
          <p:cNvSpPr txBox="1">
            <a:spLocks/>
          </p:cNvSpPr>
          <p:nvPr/>
        </p:nvSpPr>
        <p:spPr>
          <a:xfrm>
            <a:off x="352995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2012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Объект 6"/>
          <p:cNvSpPr txBox="1">
            <a:spLocks/>
          </p:cNvSpPr>
          <p:nvPr/>
        </p:nvSpPr>
        <p:spPr>
          <a:xfrm>
            <a:off x="409218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2013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8" name="Объект 6"/>
          <p:cNvSpPr txBox="1">
            <a:spLocks/>
          </p:cNvSpPr>
          <p:nvPr/>
        </p:nvSpPr>
        <p:spPr>
          <a:xfrm>
            <a:off x="464412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2014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Объект 6"/>
          <p:cNvSpPr txBox="1">
            <a:spLocks/>
          </p:cNvSpPr>
          <p:nvPr/>
        </p:nvSpPr>
        <p:spPr>
          <a:xfrm>
            <a:off x="519867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2015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Объект 6"/>
          <p:cNvSpPr txBox="1">
            <a:spLocks/>
          </p:cNvSpPr>
          <p:nvPr/>
        </p:nvSpPr>
        <p:spPr>
          <a:xfrm>
            <a:off x="23397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ru-RU" sz="1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1" name="Прямая соединительная линия 60"/>
          <p:cNvCxnSpPr>
            <a:endCxn id="70" idx="2"/>
          </p:cNvCxnSpPr>
          <p:nvPr/>
        </p:nvCxnSpPr>
        <p:spPr>
          <a:xfrm flipV="1">
            <a:off x="2650693" y="632638"/>
            <a:ext cx="3843055" cy="1"/>
          </a:xfrm>
          <a:prstGeom prst="line">
            <a:avLst/>
          </a:prstGeom>
          <a:ln w="47625">
            <a:gradFill>
              <a:gsLst>
                <a:gs pos="100000">
                  <a:schemeClr val="accent1"/>
                </a:gs>
                <a:gs pos="0">
                  <a:schemeClr val="bg1">
                    <a:lumMod val="75000"/>
                  </a:schemeClr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2525704" y="568923"/>
            <a:ext cx="154942" cy="1549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3" name="Овал 62"/>
          <p:cNvSpPr/>
          <p:nvPr/>
        </p:nvSpPr>
        <p:spPr>
          <a:xfrm>
            <a:off x="3130003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4" name="Овал 63"/>
          <p:cNvSpPr/>
          <p:nvPr/>
        </p:nvSpPr>
        <p:spPr>
          <a:xfrm>
            <a:off x="3715905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5" name="Овал 64"/>
          <p:cNvSpPr/>
          <p:nvPr/>
        </p:nvSpPr>
        <p:spPr>
          <a:xfrm>
            <a:off x="4278132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6" name="Овал 65"/>
          <p:cNvSpPr/>
          <p:nvPr/>
        </p:nvSpPr>
        <p:spPr>
          <a:xfrm>
            <a:off x="4830074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7" name="Овал 66"/>
          <p:cNvSpPr/>
          <p:nvPr/>
        </p:nvSpPr>
        <p:spPr>
          <a:xfrm>
            <a:off x="5384621" y="555166"/>
            <a:ext cx="154942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8" name="Овал 67"/>
          <p:cNvSpPr/>
          <p:nvPr/>
        </p:nvSpPr>
        <p:spPr>
          <a:xfrm>
            <a:off x="5950240" y="555166"/>
            <a:ext cx="154943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9" name="Объект 6"/>
          <p:cNvSpPr txBox="1">
            <a:spLocks/>
          </p:cNvSpPr>
          <p:nvPr/>
        </p:nvSpPr>
        <p:spPr>
          <a:xfrm>
            <a:off x="574878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6493748" y="555166"/>
            <a:ext cx="154943" cy="154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1" name="Объект 6"/>
          <p:cNvSpPr txBox="1">
            <a:spLocks/>
          </p:cNvSpPr>
          <p:nvPr/>
        </p:nvSpPr>
        <p:spPr>
          <a:xfrm>
            <a:off x="6306638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/>
              <a:t>2017</a:t>
            </a:r>
            <a:endParaRPr lang="ru-RU" sz="1600" cap="none" dirty="0"/>
          </a:p>
        </p:txBody>
      </p:sp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отрудник\Desktop\Рабочие файлы\_Праздники\Пресс-Конференция_Госуслуги в мире\img\icons_conference-1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" b="13518"/>
          <a:stretch/>
        </p:blipFill>
        <p:spPr bwMode="auto">
          <a:xfrm>
            <a:off x="2470921" y="1923678"/>
            <a:ext cx="1296144" cy="10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Сотрудник\Desktop\Рабочие файлы\_Праздники\Пресс-Конференция_Госуслуги в мире\img\icons_conference-1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2" b="22342"/>
          <a:stretch/>
        </p:blipFill>
        <p:spPr bwMode="auto">
          <a:xfrm>
            <a:off x="1221907" y="3700163"/>
            <a:ext cx="1315214" cy="77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Сотрудник\Desktop\Рабочие файлы\_Праздники\Пресс-Конференция_Госуслуги в мире\img\icons_conference-1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b="9666"/>
          <a:stretch/>
        </p:blipFill>
        <p:spPr bwMode="auto">
          <a:xfrm>
            <a:off x="4209896" y="1994021"/>
            <a:ext cx="1097735" cy="88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Сотрудник\Desktop\Рабочие файлы\_Праздники\Пресс-Конференция_Госуслуги в мире\img\icons_conference-1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t="13936" r="7950" b="16834"/>
          <a:stretch/>
        </p:blipFill>
        <p:spPr bwMode="auto">
          <a:xfrm>
            <a:off x="5075362" y="3654861"/>
            <a:ext cx="928403" cy="7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Сотрудник\Desktop\Рабочие файлы\_Праздники\Пресс-Конференция_Госуслуги в мире\img\icons_conference-17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7" t="10569" r="7990" b="8659"/>
          <a:stretch/>
        </p:blipFill>
        <p:spPr bwMode="auto">
          <a:xfrm>
            <a:off x="6003746" y="1964495"/>
            <a:ext cx="878662" cy="9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Сотрудник\Desktop\Рабочие файлы\_Праздники\Пресс-Конференция_Госуслуги в мире\img\icons_conference-20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"/>
          <a:stretch/>
        </p:blipFill>
        <p:spPr bwMode="auto">
          <a:xfrm>
            <a:off x="6698542" y="3669754"/>
            <a:ext cx="107550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Сотрудник\Desktop\Рабочие файлы\_Праздники\Пресс-Конференция_Госуслуги в мире\img\icons_conference-19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16550" r="8913" b="13602"/>
          <a:stretch/>
        </p:blipFill>
        <p:spPr bwMode="auto">
          <a:xfrm>
            <a:off x="7618910" y="2043697"/>
            <a:ext cx="904213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бъект 6"/>
          <p:cNvSpPr txBox="1">
            <a:spLocks/>
          </p:cNvSpPr>
          <p:nvPr/>
        </p:nvSpPr>
        <p:spPr>
          <a:xfrm>
            <a:off x="795329" y="1071217"/>
            <a:ext cx="8031235" cy="720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chemeClr val="tx2"/>
                </a:solidFill>
              </a:rPr>
              <a:t>единый набор сопутствующих услуг 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и </a:t>
            </a:r>
            <a:r>
              <a:rPr lang="ru-RU" sz="2000" dirty="0">
                <a:solidFill>
                  <a:schemeClr val="tx2"/>
                </a:solidFill>
              </a:rPr>
              <a:t>дружелюбных сервисов</a:t>
            </a:r>
            <a:endParaRPr lang="ru-RU" sz="2000" cap="none" dirty="0">
              <a:solidFill>
                <a:schemeClr val="tx2"/>
              </a:solidFill>
            </a:endParaRPr>
          </a:p>
        </p:txBody>
      </p:sp>
      <p:sp>
        <p:nvSpPr>
          <p:cNvPr id="45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КОМФОРТНОСТЬ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666611"/>
            <a:ext cx="9144000" cy="630785"/>
            <a:chOff x="-445249" y="880804"/>
            <a:chExt cx="9144000" cy="6307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C:\Users\Сотрудник\Desktop\images+icons-3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99" y="3545402"/>
            <a:ext cx="968575" cy="100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41" name="Группа 40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44" name="Нашивка 43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2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Объект 6"/>
          <p:cNvSpPr txBox="1">
            <a:spLocks/>
          </p:cNvSpPr>
          <p:nvPr/>
        </p:nvSpPr>
        <p:spPr>
          <a:xfrm>
            <a:off x="2057129" y="3003897"/>
            <a:ext cx="2123728" cy="3316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0" cap="none" dirty="0" err="1" smtClean="0">
                <a:solidFill>
                  <a:schemeClr val="tx2"/>
                </a:solidFill>
              </a:rPr>
              <a:t>Велопарковка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46" name="Объект 6"/>
          <p:cNvSpPr txBox="1">
            <a:spLocks/>
          </p:cNvSpPr>
          <p:nvPr/>
        </p:nvSpPr>
        <p:spPr>
          <a:xfrm>
            <a:off x="4227266" y="3003897"/>
            <a:ext cx="1062994" cy="3316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Детский </a:t>
            </a:r>
            <a:br>
              <a:rPr lang="ru-RU" sz="1600" b="0" cap="none" dirty="0" smtClean="0">
                <a:solidFill>
                  <a:schemeClr val="tx2"/>
                </a:solidFill>
              </a:rPr>
            </a:br>
            <a:r>
              <a:rPr lang="ru-RU" sz="1600" b="0" cap="none" dirty="0" smtClean="0">
                <a:solidFill>
                  <a:schemeClr val="tx2"/>
                </a:solidFill>
              </a:rPr>
              <a:t>уголок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47" name="Объект 6"/>
          <p:cNvSpPr txBox="1">
            <a:spLocks/>
          </p:cNvSpPr>
          <p:nvPr/>
        </p:nvSpPr>
        <p:spPr>
          <a:xfrm>
            <a:off x="7105536" y="3003897"/>
            <a:ext cx="1930960" cy="3316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Оплата </a:t>
            </a:r>
            <a:br>
              <a:rPr lang="ru-RU" sz="1600" b="0" cap="none" dirty="0" smtClean="0">
                <a:solidFill>
                  <a:schemeClr val="tx2"/>
                </a:solidFill>
              </a:rPr>
            </a:br>
            <a:r>
              <a:rPr lang="ru-RU" sz="1600" b="0" cap="none" dirty="0" smtClean="0">
                <a:solidFill>
                  <a:schemeClr val="tx2"/>
                </a:solidFill>
              </a:rPr>
              <a:t>пошлин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48" name="Объект 6"/>
          <p:cNvSpPr txBox="1">
            <a:spLocks/>
          </p:cNvSpPr>
          <p:nvPr/>
        </p:nvSpPr>
        <p:spPr>
          <a:xfrm>
            <a:off x="5477597" y="3003897"/>
            <a:ext cx="1930960" cy="3316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Копирование</a:t>
            </a:r>
            <a:br>
              <a:rPr lang="ru-RU" sz="1600" b="0" cap="none" dirty="0" smtClean="0">
                <a:solidFill>
                  <a:schemeClr val="tx2"/>
                </a:solidFill>
              </a:rPr>
            </a:br>
            <a:r>
              <a:rPr lang="ru-RU" sz="1600" b="0" cap="none" dirty="0" smtClean="0">
                <a:solidFill>
                  <a:schemeClr val="tx2"/>
                </a:solidFill>
              </a:rPr>
              <a:t>документов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49" name="Объект 6"/>
          <p:cNvSpPr txBox="1">
            <a:spLocks/>
          </p:cNvSpPr>
          <p:nvPr/>
        </p:nvSpPr>
        <p:spPr>
          <a:xfrm>
            <a:off x="761129" y="4588073"/>
            <a:ext cx="2123728" cy="3316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Зона электронных услуг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50" name="Объект 6"/>
          <p:cNvSpPr txBox="1">
            <a:spLocks/>
          </p:cNvSpPr>
          <p:nvPr/>
        </p:nvSpPr>
        <p:spPr>
          <a:xfrm>
            <a:off x="2705201" y="4659982"/>
            <a:ext cx="2123728" cy="3316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Администратор</a:t>
            </a:r>
            <a:br>
              <a:rPr lang="ru-RU" sz="1600" b="0" cap="none" dirty="0" smtClean="0">
                <a:solidFill>
                  <a:schemeClr val="tx2"/>
                </a:solidFill>
              </a:rPr>
            </a:br>
            <a:r>
              <a:rPr lang="ru-RU" sz="1600" b="0" cap="none" dirty="0" smtClean="0">
                <a:solidFill>
                  <a:schemeClr val="tx2"/>
                </a:solidFill>
              </a:rPr>
              <a:t>зала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51" name="Объект 6"/>
          <p:cNvSpPr txBox="1">
            <a:spLocks/>
          </p:cNvSpPr>
          <p:nvPr/>
        </p:nvSpPr>
        <p:spPr>
          <a:xfrm>
            <a:off x="4572000" y="4588073"/>
            <a:ext cx="2123728" cy="3316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Бесплатный</a:t>
            </a:r>
            <a:br>
              <a:rPr lang="ru-RU" sz="1600" b="0" cap="none" dirty="0" smtClean="0">
                <a:solidFill>
                  <a:schemeClr val="tx2"/>
                </a:solidFill>
              </a:rPr>
            </a:br>
            <a:r>
              <a:rPr lang="en-US" sz="1600" b="0" cap="none" dirty="0" err="1" smtClean="0">
                <a:solidFill>
                  <a:schemeClr val="tx2"/>
                </a:solidFill>
              </a:rPr>
              <a:t>Wifi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53" name="Объект 6"/>
          <p:cNvSpPr txBox="1">
            <a:spLocks/>
          </p:cNvSpPr>
          <p:nvPr/>
        </p:nvSpPr>
        <p:spPr>
          <a:xfrm>
            <a:off x="6434286" y="4587521"/>
            <a:ext cx="1604019" cy="3316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Кофе/</a:t>
            </a:r>
            <a:r>
              <a:rPr lang="ru-RU" sz="1600" b="0" cap="none" dirty="0" err="1" smtClean="0">
                <a:solidFill>
                  <a:schemeClr val="tx2"/>
                </a:solidFill>
              </a:rPr>
              <a:t>снэки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54" name="Объект 6"/>
          <p:cNvSpPr txBox="1">
            <a:spLocks/>
          </p:cNvSpPr>
          <p:nvPr/>
        </p:nvSpPr>
        <p:spPr>
          <a:xfrm>
            <a:off x="408371" y="3075806"/>
            <a:ext cx="2123728" cy="3316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Доступная</a:t>
            </a:r>
            <a:br>
              <a:rPr lang="ru-RU" sz="1600" b="0" cap="none" dirty="0" smtClean="0">
                <a:solidFill>
                  <a:schemeClr val="tx2"/>
                </a:solidFill>
              </a:rPr>
            </a:br>
            <a:r>
              <a:rPr lang="ru-RU" sz="1600" b="0" cap="none" dirty="0" smtClean="0">
                <a:solidFill>
                  <a:schemeClr val="tx2"/>
                </a:solidFill>
              </a:rPr>
              <a:t>среда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pic>
        <p:nvPicPr>
          <p:cNvPr id="1026" name="Picture 2" descr="\\hamatovaor\Users\User\Google Диск\МФЦ\_БРЕНДИРОВАНИЕ И РЕКЛАМА\макеты\_Пиктограммы\Pictogram_MMG-0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56" y="2043697"/>
            <a:ext cx="818558" cy="8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Объект 6"/>
          <p:cNvSpPr txBox="1">
            <a:spLocks/>
          </p:cNvSpPr>
          <p:nvPr/>
        </p:nvSpPr>
        <p:spPr>
          <a:xfrm>
            <a:off x="29440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2011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Объект 6"/>
          <p:cNvSpPr txBox="1">
            <a:spLocks/>
          </p:cNvSpPr>
          <p:nvPr/>
        </p:nvSpPr>
        <p:spPr>
          <a:xfrm>
            <a:off x="352995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2012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Объект 6"/>
          <p:cNvSpPr txBox="1">
            <a:spLocks/>
          </p:cNvSpPr>
          <p:nvPr/>
        </p:nvSpPr>
        <p:spPr>
          <a:xfrm>
            <a:off x="409218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2013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Объект 6"/>
          <p:cNvSpPr txBox="1">
            <a:spLocks/>
          </p:cNvSpPr>
          <p:nvPr/>
        </p:nvSpPr>
        <p:spPr>
          <a:xfrm>
            <a:off x="464412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2014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8" name="Объект 6"/>
          <p:cNvSpPr txBox="1">
            <a:spLocks/>
          </p:cNvSpPr>
          <p:nvPr/>
        </p:nvSpPr>
        <p:spPr>
          <a:xfrm>
            <a:off x="519867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2015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Объект 6"/>
          <p:cNvSpPr txBox="1">
            <a:spLocks/>
          </p:cNvSpPr>
          <p:nvPr/>
        </p:nvSpPr>
        <p:spPr>
          <a:xfrm>
            <a:off x="23397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ru-RU" sz="1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0" name="Прямая соединительная линия 59"/>
          <p:cNvCxnSpPr>
            <a:endCxn id="87" idx="2"/>
          </p:cNvCxnSpPr>
          <p:nvPr/>
        </p:nvCxnSpPr>
        <p:spPr>
          <a:xfrm flipV="1">
            <a:off x="2650693" y="632638"/>
            <a:ext cx="3843055" cy="1"/>
          </a:xfrm>
          <a:prstGeom prst="line">
            <a:avLst/>
          </a:prstGeom>
          <a:ln w="47625">
            <a:gradFill>
              <a:gsLst>
                <a:gs pos="100000">
                  <a:schemeClr val="accent1"/>
                </a:gs>
                <a:gs pos="0">
                  <a:schemeClr val="bg1">
                    <a:lumMod val="75000"/>
                  </a:schemeClr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2525704" y="568923"/>
            <a:ext cx="154942" cy="1549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2" name="Овал 61"/>
          <p:cNvSpPr/>
          <p:nvPr/>
        </p:nvSpPr>
        <p:spPr>
          <a:xfrm>
            <a:off x="3130003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3" name="Овал 62"/>
          <p:cNvSpPr/>
          <p:nvPr/>
        </p:nvSpPr>
        <p:spPr>
          <a:xfrm>
            <a:off x="3715905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4" name="Овал 63"/>
          <p:cNvSpPr/>
          <p:nvPr/>
        </p:nvSpPr>
        <p:spPr>
          <a:xfrm>
            <a:off x="4278132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3" name="Овал 82"/>
          <p:cNvSpPr/>
          <p:nvPr/>
        </p:nvSpPr>
        <p:spPr>
          <a:xfrm>
            <a:off x="4830074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4" name="Овал 83"/>
          <p:cNvSpPr/>
          <p:nvPr/>
        </p:nvSpPr>
        <p:spPr>
          <a:xfrm>
            <a:off x="5384621" y="555166"/>
            <a:ext cx="154942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5" name="Овал 84"/>
          <p:cNvSpPr/>
          <p:nvPr/>
        </p:nvSpPr>
        <p:spPr>
          <a:xfrm>
            <a:off x="5950240" y="555166"/>
            <a:ext cx="154943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74878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6493748" y="555166"/>
            <a:ext cx="154943" cy="154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8" name="Объект 6"/>
          <p:cNvSpPr txBox="1">
            <a:spLocks/>
          </p:cNvSpPr>
          <p:nvPr/>
        </p:nvSpPr>
        <p:spPr>
          <a:xfrm>
            <a:off x="6306638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/>
              <a:t>2017</a:t>
            </a:r>
            <a:endParaRPr lang="ru-RU" sz="1600" cap="none" dirty="0"/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66611"/>
            <a:ext cx="9144000" cy="630785"/>
            <a:chOff x="-445249" y="880804"/>
            <a:chExt cx="9144000" cy="6307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604676" y="4011910"/>
            <a:ext cx="1447044" cy="1008000"/>
            <a:chOff x="1081194" y="3938987"/>
            <a:chExt cx="1447044" cy="1008000"/>
          </a:xfrm>
        </p:grpSpPr>
        <p:sp>
          <p:nvSpPr>
            <p:cNvPr id="22" name="Овал 21"/>
            <p:cNvSpPr/>
            <p:nvPr/>
          </p:nvSpPr>
          <p:spPr>
            <a:xfrm>
              <a:off x="1304214" y="3938987"/>
              <a:ext cx="1008000" cy="10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81194" y="4251385"/>
              <a:ext cx="1447044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1"/>
                  </a:solidFill>
                </a:rPr>
                <a:t>96,5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%</a:t>
              </a:r>
              <a:endParaRPr lang="ru-RU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907704" y="4345549"/>
            <a:ext cx="1459291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довольных</a:t>
            </a:r>
            <a:br>
              <a:rPr lang="ru-RU" sz="1600" b="1" dirty="0" smtClean="0">
                <a:solidFill>
                  <a:schemeClr val="accent1"/>
                </a:solidFill>
              </a:rPr>
            </a:br>
            <a:r>
              <a:rPr lang="ru-RU" sz="1600" b="1" dirty="0" smtClean="0">
                <a:solidFill>
                  <a:schemeClr val="accent1"/>
                </a:solidFill>
              </a:rPr>
              <a:t>посетителей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7174" name="Picture 6" descr="C:\Users\Сотрудник\Desktop\Рабочие файлы\_Праздники\Пресс-Конференция_Госуслуги в мире\img\icons_conference-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16280"/>
            <a:ext cx="759303" cy="75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Сотрудник\Desktop\Рабочие файлы\_Праздники\Пресс-Конференция_Госуслуги в мире\img\icons_conference-2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/>
          <a:stretch/>
        </p:blipFill>
        <p:spPr bwMode="auto">
          <a:xfrm>
            <a:off x="6948264" y="2574252"/>
            <a:ext cx="557738" cy="59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бъект 6"/>
          <p:cNvSpPr txBox="1">
            <a:spLocks/>
          </p:cNvSpPr>
          <p:nvPr/>
        </p:nvSpPr>
        <p:spPr>
          <a:xfrm>
            <a:off x="822952" y="3211110"/>
            <a:ext cx="1516800" cy="5847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Пульты</a:t>
            </a:r>
            <a:br>
              <a:rPr lang="ru-RU" sz="1600" cap="none" dirty="0" smtClean="0">
                <a:solidFill>
                  <a:schemeClr val="tx2"/>
                </a:solidFill>
              </a:rPr>
            </a:br>
            <a:r>
              <a:rPr lang="ru-RU" sz="1600" cap="none" dirty="0" smtClean="0">
                <a:solidFill>
                  <a:schemeClr val="tx2"/>
                </a:solidFill>
              </a:rPr>
              <a:t>оценки качества</a:t>
            </a:r>
            <a:endParaRPr lang="ru-RU" sz="105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88832" y="3211111"/>
            <a:ext cx="1293656" cy="584775"/>
          </a:xfrm>
          <a:prstGeom prst="rect">
            <a:avLst/>
          </a:prstGeom>
        </p:spPr>
        <p:txBody>
          <a:bodyPr wrap="square" lIns="0" tIns="0" anchor="t">
            <a:no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Горячая линия</a:t>
            </a:r>
            <a:endParaRPr lang="ru-RU" sz="1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483768" y="3211111"/>
            <a:ext cx="1911335" cy="440120"/>
          </a:xfrm>
          <a:prstGeom prst="rect">
            <a:avLst/>
          </a:prstGeom>
        </p:spPr>
        <p:txBody>
          <a:bodyPr wrap="square" lIns="0" tIns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</a:rPr>
              <a:t>Анкетирование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и </a:t>
            </a:r>
            <a:r>
              <a:rPr lang="ru-RU" sz="1600" b="1" dirty="0" err="1" smtClean="0">
                <a:solidFill>
                  <a:schemeClr val="tx2"/>
                </a:solidFill>
              </a:rPr>
              <a:t>краудсорсинг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3211111"/>
            <a:ext cx="2383578" cy="48628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</a:rPr>
              <a:t>Вопрос-ответ 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на сайте </a:t>
            </a:r>
            <a:r>
              <a:rPr lang="en-US" sz="1600" b="1" u="sng" dirty="0" smtClean="0">
                <a:solidFill>
                  <a:schemeClr val="tx2"/>
                </a:solidFill>
              </a:rPr>
              <a:t>md.mos.ru</a:t>
            </a:r>
            <a:endParaRPr lang="ru-RU" sz="1600" b="1" u="sng" dirty="0"/>
          </a:p>
        </p:txBody>
      </p:sp>
      <p:pic>
        <p:nvPicPr>
          <p:cNvPr id="7176" name="Picture 8" descr="C:\Users\Сотрудник\Desktop\Рабочие файлы\_Праздники\Пресс-Конференция_Госуслуги в мире\img\icons_conference-2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7"/>
          <a:stretch/>
        </p:blipFill>
        <p:spPr bwMode="auto">
          <a:xfrm>
            <a:off x="4427984" y="2423714"/>
            <a:ext cx="816832" cy="7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4427984" y="1770951"/>
            <a:ext cx="1626627" cy="2893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err="1" smtClean="0">
                <a:solidFill>
                  <a:schemeClr val="tx2"/>
                </a:solidFill>
              </a:rPr>
              <a:t>Соцсети</a:t>
            </a:r>
            <a:endParaRPr lang="ru-RU" sz="1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491880" y="4242183"/>
            <a:ext cx="319271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За </a:t>
            </a:r>
            <a:r>
              <a:rPr lang="ru-RU" sz="1600" b="1" dirty="0">
                <a:solidFill>
                  <a:schemeClr val="tx2"/>
                </a:solidFill>
              </a:rPr>
              <a:t>последние 2 года</a:t>
            </a:r>
            <a:endParaRPr lang="ru-RU" sz="1600" b="1" dirty="0"/>
          </a:p>
          <a:p>
            <a:r>
              <a:rPr lang="ru-RU" sz="1600" b="1" dirty="0">
                <a:solidFill>
                  <a:schemeClr val="tx2"/>
                </a:solidFill>
              </a:rPr>
              <a:t>м</a:t>
            </a:r>
            <a:r>
              <a:rPr lang="ru-RU" sz="1600" b="1" dirty="0" smtClean="0">
                <a:solidFill>
                  <a:schemeClr val="tx2"/>
                </a:solidFill>
              </a:rPr>
              <a:t>ы </a:t>
            </a:r>
            <a:r>
              <a:rPr lang="ru-RU" sz="1600" b="1" dirty="0">
                <a:solidFill>
                  <a:schemeClr val="tx2"/>
                </a:solidFill>
              </a:rPr>
              <a:t>снизили процент </a:t>
            </a:r>
            <a:r>
              <a:rPr lang="ru-RU" sz="1600" b="1" dirty="0" smtClean="0">
                <a:solidFill>
                  <a:schemeClr val="tx2"/>
                </a:solidFill>
              </a:rPr>
              <a:t>жалоб</a:t>
            </a:r>
            <a:endParaRPr lang="ru-RU" sz="1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988832" y="1770951"/>
            <a:ext cx="1831640" cy="584775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Мобильное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приложение</a:t>
            </a:r>
            <a:endParaRPr lang="ru-RU" sz="1600" b="1" dirty="0"/>
          </a:p>
        </p:txBody>
      </p:sp>
      <p:sp>
        <p:nvSpPr>
          <p:cNvPr id="39" name="Объект 6"/>
          <p:cNvSpPr txBox="1">
            <a:spLocks/>
          </p:cNvSpPr>
          <p:nvPr/>
        </p:nvSpPr>
        <p:spPr>
          <a:xfrm>
            <a:off x="2483768" y="1770951"/>
            <a:ext cx="1608413" cy="329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none" dirty="0" smtClean="0">
                <a:solidFill>
                  <a:schemeClr val="tx2"/>
                </a:solidFill>
              </a:rPr>
              <a:t>E-mail</a:t>
            </a:r>
            <a:r>
              <a:rPr lang="ru-RU" sz="1600" cap="none" dirty="0" smtClean="0">
                <a:solidFill>
                  <a:schemeClr val="tx2"/>
                </a:solidFill>
              </a:rPr>
              <a:t> </a:t>
            </a:r>
            <a:r>
              <a:rPr lang="en-US" sz="1600" cap="none" dirty="0" smtClean="0">
                <a:solidFill>
                  <a:schemeClr val="tx2"/>
                </a:solidFill>
              </a:rPr>
              <a:t>/</a:t>
            </a:r>
            <a:r>
              <a:rPr lang="ru-RU" sz="1600" cap="none" dirty="0" smtClean="0">
                <a:solidFill>
                  <a:schemeClr val="tx2"/>
                </a:solidFill>
              </a:rPr>
              <a:t> Почта</a:t>
            </a:r>
            <a:endParaRPr lang="ru-RU" sz="1050" dirty="0">
              <a:solidFill>
                <a:schemeClr val="tx2"/>
              </a:solidFill>
            </a:endParaRPr>
          </a:p>
        </p:txBody>
      </p:sp>
      <p:sp>
        <p:nvSpPr>
          <p:cNvPr id="49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ДИАЛОГ С ЖИТЕЛЯМИ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822953" y="3867894"/>
            <a:ext cx="59927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Нашивка 7167"/>
          <p:cNvSpPr/>
          <p:nvPr/>
        </p:nvSpPr>
        <p:spPr>
          <a:xfrm>
            <a:off x="3203848" y="4164505"/>
            <a:ext cx="215496" cy="740129"/>
          </a:xfrm>
          <a:prstGeom prst="chevron">
            <a:avLst>
              <a:gd name="adj" fmla="val 805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1" name="Picture 5" descr="C:\Users\Сотрудник\Desktop\images+icons-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38046"/>
            <a:ext cx="684522" cy="55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Сотрудник\Desktop\images+icons-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8" y="2762850"/>
            <a:ext cx="940811" cy="40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Сотрудник\Desktop\images+icons-3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/>
          <a:stretch/>
        </p:blipFill>
        <p:spPr bwMode="auto">
          <a:xfrm>
            <a:off x="6924637" y="1131590"/>
            <a:ext cx="599691" cy="65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Сотрудник\Desktop\images+icons-3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35083"/>
            <a:ext cx="620259" cy="45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с двумя скругленными соседними углами 18"/>
          <p:cNvSpPr/>
          <p:nvPr/>
        </p:nvSpPr>
        <p:spPr>
          <a:xfrm rot="10800000">
            <a:off x="604676" y="917395"/>
            <a:ext cx="1591059" cy="1654353"/>
          </a:xfrm>
          <a:prstGeom prst="round2SameRect">
            <a:avLst>
              <a:gd name="adj1" fmla="val 8571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04676" y="987574"/>
            <a:ext cx="1591060" cy="1538883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7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способов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обратной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связи: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5" name="Овал 36"/>
          <p:cNvSpPr/>
          <p:nvPr/>
        </p:nvSpPr>
        <p:spPr>
          <a:xfrm rot="10800000">
            <a:off x="6337900" y="3791844"/>
            <a:ext cx="2806100" cy="1354577"/>
          </a:xfrm>
          <a:custGeom>
            <a:avLst/>
            <a:gdLst/>
            <a:ahLst/>
            <a:cxnLst/>
            <a:rect l="l" t="t" r="r" b="b"/>
            <a:pathLst>
              <a:path w="3153743" h="1522394">
                <a:moveTo>
                  <a:pt x="0" y="0"/>
                </a:moveTo>
                <a:lnTo>
                  <a:pt x="3153743" y="0"/>
                </a:lnTo>
                <a:cubicBezTo>
                  <a:pt x="3062857" y="855829"/>
                  <a:pt x="2338527" y="1522394"/>
                  <a:pt x="1458512" y="1522394"/>
                </a:cubicBezTo>
                <a:cubicBezTo>
                  <a:pt x="839518" y="1522394"/>
                  <a:pt x="297550" y="1192605"/>
                  <a:pt x="0" y="698450"/>
                </a:cubicBezTo>
                <a:close/>
              </a:path>
            </a:pathLst>
          </a:custGeo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925816" y="4334516"/>
            <a:ext cx="111068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5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раз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7031843" y="4164505"/>
            <a:ext cx="644589" cy="694696"/>
            <a:chOff x="8006927" y="4002314"/>
            <a:chExt cx="476603" cy="513652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8006927" y="4002314"/>
              <a:ext cx="180000" cy="5136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8303530" y="4443966"/>
              <a:ext cx="180000" cy="72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>
              <a:off x="8290855" y="4002314"/>
              <a:ext cx="192675" cy="32053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Прямоугольник 72"/>
          <p:cNvSpPr/>
          <p:nvPr/>
        </p:nvSpPr>
        <p:spPr>
          <a:xfrm>
            <a:off x="7956376" y="4094951"/>
            <a:ext cx="6431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4" name="Нашивка 73"/>
          <p:cNvSpPr/>
          <p:nvPr/>
        </p:nvSpPr>
        <p:spPr>
          <a:xfrm>
            <a:off x="6576850" y="4164505"/>
            <a:ext cx="215496" cy="740129"/>
          </a:xfrm>
          <a:prstGeom prst="chevron">
            <a:avLst>
              <a:gd name="adj" fmla="val 805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61" name="Группа 60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63" name="Нашивка 62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62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Объект 6"/>
          <p:cNvSpPr txBox="1">
            <a:spLocks/>
          </p:cNvSpPr>
          <p:nvPr/>
        </p:nvSpPr>
        <p:spPr>
          <a:xfrm>
            <a:off x="29440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2011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" name="Объект 6"/>
          <p:cNvSpPr txBox="1">
            <a:spLocks/>
          </p:cNvSpPr>
          <p:nvPr/>
        </p:nvSpPr>
        <p:spPr>
          <a:xfrm>
            <a:off x="352995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2012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Объект 6"/>
          <p:cNvSpPr txBox="1">
            <a:spLocks/>
          </p:cNvSpPr>
          <p:nvPr/>
        </p:nvSpPr>
        <p:spPr>
          <a:xfrm>
            <a:off x="409218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2013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3" name="Объект 6"/>
          <p:cNvSpPr txBox="1">
            <a:spLocks/>
          </p:cNvSpPr>
          <p:nvPr/>
        </p:nvSpPr>
        <p:spPr>
          <a:xfrm>
            <a:off x="464412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2014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4" name="Объект 6"/>
          <p:cNvSpPr txBox="1">
            <a:spLocks/>
          </p:cNvSpPr>
          <p:nvPr/>
        </p:nvSpPr>
        <p:spPr>
          <a:xfrm>
            <a:off x="519867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2015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5" name="Объект 6"/>
          <p:cNvSpPr txBox="1">
            <a:spLocks/>
          </p:cNvSpPr>
          <p:nvPr/>
        </p:nvSpPr>
        <p:spPr>
          <a:xfrm>
            <a:off x="23397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ru-RU" sz="1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6" name="Прямая соединительная линия 85"/>
          <p:cNvCxnSpPr>
            <a:endCxn id="95" idx="2"/>
          </p:cNvCxnSpPr>
          <p:nvPr/>
        </p:nvCxnSpPr>
        <p:spPr>
          <a:xfrm flipV="1">
            <a:off x="2650693" y="632638"/>
            <a:ext cx="3843055" cy="1"/>
          </a:xfrm>
          <a:prstGeom prst="line">
            <a:avLst/>
          </a:prstGeom>
          <a:ln w="47625">
            <a:gradFill>
              <a:gsLst>
                <a:gs pos="100000">
                  <a:schemeClr val="accent1"/>
                </a:gs>
                <a:gs pos="0">
                  <a:schemeClr val="bg1">
                    <a:lumMod val="75000"/>
                  </a:schemeClr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Овал 86"/>
          <p:cNvSpPr/>
          <p:nvPr/>
        </p:nvSpPr>
        <p:spPr>
          <a:xfrm>
            <a:off x="2525704" y="568923"/>
            <a:ext cx="154942" cy="1549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8" name="Овал 87"/>
          <p:cNvSpPr/>
          <p:nvPr/>
        </p:nvSpPr>
        <p:spPr>
          <a:xfrm>
            <a:off x="3130003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Овал 88"/>
          <p:cNvSpPr/>
          <p:nvPr/>
        </p:nvSpPr>
        <p:spPr>
          <a:xfrm>
            <a:off x="3715905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0" name="Овал 89"/>
          <p:cNvSpPr/>
          <p:nvPr/>
        </p:nvSpPr>
        <p:spPr>
          <a:xfrm>
            <a:off x="4278132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Овал 90"/>
          <p:cNvSpPr/>
          <p:nvPr/>
        </p:nvSpPr>
        <p:spPr>
          <a:xfrm>
            <a:off x="4830074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2" name="Овал 91"/>
          <p:cNvSpPr/>
          <p:nvPr/>
        </p:nvSpPr>
        <p:spPr>
          <a:xfrm>
            <a:off x="5384621" y="555166"/>
            <a:ext cx="154942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3" name="Овал 92"/>
          <p:cNvSpPr/>
          <p:nvPr/>
        </p:nvSpPr>
        <p:spPr>
          <a:xfrm>
            <a:off x="5950240" y="555166"/>
            <a:ext cx="154943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4" name="Объект 6"/>
          <p:cNvSpPr txBox="1">
            <a:spLocks/>
          </p:cNvSpPr>
          <p:nvPr/>
        </p:nvSpPr>
        <p:spPr>
          <a:xfrm>
            <a:off x="574878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6493748" y="555166"/>
            <a:ext cx="154943" cy="154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6" name="Объект 6"/>
          <p:cNvSpPr txBox="1">
            <a:spLocks/>
          </p:cNvSpPr>
          <p:nvPr/>
        </p:nvSpPr>
        <p:spPr>
          <a:xfrm>
            <a:off x="6306638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/>
              <a:t>2017</a:t>
            </a:r>
            <a:endParaRPr lang="ru-RU" sz="1600" cap="none" dirty="0"/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66611"/>
            <a:ext cx="9144000" cy="630785"/>
            <a:chOff x="-445249" y="880804"/>
            <a:chExt cx="9144000" cy="6307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41" name="Группа 40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44" name="Нашивка 43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2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0636" y="2085797"/>
            <a:ext cx="1691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chemeClr val="tx2"/>
                </a:solidFill>
              </a:rPr>
              <a:t>Предзапись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(загранпаспорт 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и ПФР)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940361"/>
            <a:ext cx="1381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Регистрация </a:t>
            </a: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рождения, </a:t>
            </a: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отцовства 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и смерти</a:t>
            </a:r>
            <a:endParaRPr lang="ru-RU" sz="1600" dirty="0"/>
          </a:p>
        </p:txBody>
      </p:sp>
      <p:pic>
        <p:nvPicPr>
          <p:cNvPr id="1026" name="Picture 2" descr="http://molodsemja.ru/wp-content/uploads/2015/07/kak-vosstanovit-svidetelstvo-o-rozhdeni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5985" r="27461" b="5985"/>
          <a:stretch/>
        </p:blipFill>
        <p:spPr bwMode="auto">
          <a:xfrm>
            <a:off x="246946" y="3750297"/>
            <a:ext cx="749036" cy="10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отрудник\Downloads\Pa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" y="1855706"/>
            <a:ext cx="1210348" cy="10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hamatovaor\Users\User\Google Диск\МФЦ\_БРЕНДИРОВАНИЕ И РЕКЛАМА\макеты\_Пиктограммы\images+icons-6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36" y="1509410"/>
            <a:ext cx="710848" cy="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hamatovaor\Users\User\Google Диск\МФЦ\_БРЕНДИРОВАНИЕ И РЕКЛАМА\макеты\_Пиктограммы\Images-20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8838"/>
          <a:stretch/>
        </p:blipFill>
        <p:spPr bwMode="auto">
          <a:xfrm>
            <a:off x="1096264" y="3477314"/>
            <a:ext cx="619986" cy="4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бъект 6"/>
          <p:cNvSpPr txBox="1">
            <a:spLocks/>
          </p:cNvSpPr>
          <p:nvPr/>
        </p:nvSpPr>
        <p:spPr>
          <a:xfrm>
            <a:off x="556383" y="1071217"/>
            <a:ext cx="8031235" cy="4204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ВАЖНЫЕ УСЛУГИ</a:t>
            </a:r>
            <a:endParaRPr lang="ru-RU" sz="2000" cap="none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2339752" y="211427"/>
            <a:ext cx="4518295" cy="512439"/>
            <a:chOff x="2339752" y="211427"/>
            <a:chExt cx="4518295" cy="512439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2339752" y="211428"/>
              <a:ext cx="4146449" cy="512438"/>
              <a:chOff x="3148236" y="284232"/>
              <a:chExt cx="4817018" cy="595310"/>
            </a:xfrm>
          </p:grpSpPr>
          <p:sp>
            <p:nvSpPr>
              <p:cNvPr id="70" name="Объект 6"/>
              <p:cNvSpPr txBox="1">
                <a:spLocks/>
              </p:cNvSpPr>
              <p:nvPr/>
            </p:nvSpPr>
            <p:spPr>
              <a:xfrm>
                <a:off x="3850264" y="284232"/>
                <a:ext cx="648072" cy="415310"/>
              </a:xfrm>
              <a:prstGeom prst="rect">
                <a:avLst/>
              </a:prstGeom>
            </p:spPr>
            <p:txBody>
              <a:bodyPr vert="horz" lIns="0" tIns="9360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cap="none" dirty="0" smtClean="0">
                    <a:solidFill>
                      <a:schemeClr val="bg1">
                        <a:lumMod val="75000"/>
                      </a:schemeClr>
                    </a:solidFill>
                  </a:rPr>
                  <a:t>2011</a:t>
                </a:r>
                <a:endParaRPr lang="ru-RU" sz="1600" cap="non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" name="Объект 6"/>
              <p:cNvSpPr txBox="1">
                <a:spLocks/>
              </p:cNvSpPr>
              <p:nvPr/>
            </p:nvSpPr>
            <p:spPr>
              <a:xfrm>
                <a:off x="4530918" y="284232"/>
                <a:ext cx="648072" cy="415310"/>
              </a:xfrm>
              <a:prstGeom prst="rect">
                <a:avLst/>
              </a:prstGeom>
            </p:spPr>
            <p:txBody>
              <a:bodyPr vert="horz" lIns="0" tIns="9360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cap="none" dirty="0" smtClean="0">
                    <a:solidFill>
                      <a:schemeClr val="bg1">
                        <a:lumMod val="75000"/>
                      </a:schemeClr>
                    </a:solidFill>
                  </a:rPr>
                  <a:t>2012</a:t>
                </a:r>
                <a:endParaRPr lang="ru-RU" sz="1600" cap="non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" name="Объект 6"/>
              <p:cNvSpPr txBox="1">
                <a:spLocks/>
              </p:cNvSpPr>
              <p:nvPr/>
            </p:nvSpPr>
            <p:spPr>
              <a:xfrm>
                <a:off x="5184069" y="284232"/>
                <a:ext cx="648072" cy="415310"/>
              </a:xfrm>
              <a:prstGeom prst="rect">
                <a:avLst/>
              </a:prstGeom>
            </p:spPr>
            <p:txBody>
              <a:bodyPr vert="horz" lIns="0" tIns="9360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cap="none" dirty="0" smtClean="0">
                    <a:solidFill>
                      <a:schemeClr val="bg1">
                        <a:lumMod val="75000"/>
                      </a:schemeClr>
                    </a:solidFill>
                  </a:rPr>
                  <a:t>2013</a:t>
                </a:r>
                <a:endParaRPr lang="ru-RU" sz="1600" cap="non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" name="Объект 6"/>
              <p:cNvSpPr txBox="1">
                <a:spLocks/>
              </p:cNvSpPr>
              <p:nvPr/>
            </p:nvSpPr>
            <p:spPr>
              <a:xfrm>
                <a:off x="5825272" y="284232"/>
                <a:ext cx="648072" cy="415310"/>
              </a:xfrm>
              <a:prstGeom prst="rect">
                <a:avLst/>
              </a:prstGeom>
            </p:spPr>
            <p:txBody>
              <a:bodyPr vert="horz" lIns="0" tIns="9360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cap="none" dirty="0" smtClean="0">
                    <a:solidFill>
                      <a:schemeClr val="bg1">
                        <a:lumMod val="75000"/>
                      </a:schemeClr>
                    </a:solidFill>
                  </a:rPr>
                  <a:t>2014</a:t>
                </a:r>
                <a:endParaRPr lang="ru-RU" sz="1600" cap="non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" name="Объект 6"/>
              <p:cNvSpPr txBox="1">
                <a:spLocks/>
              </p:cNvSpPr>
              <p:nvPr/>
            </p:nvSpPr>
            <p:spPr>
              <a:xfrm>
                <a:off x="6469502" y="284232"/>
                <a:ext cx="648072" cy="415310"/>
              </a:xfrm>
              <a:prstGeom prst="rect">
                <a:avLst/>
              </a:prstGeom>
            </p:spPr>
            <p:txBody>
              <a:bodyPr vert="horz" lIns="0" tIns="9360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cap="none" dirty="0" smtClean="0">
                    <a:solidFill>
                      <a:schemeClr val="bg1">
                        <a:lumMod val="75000"/>
                      </a:schemeClr>
                    </a:solidFill>
                  </a:rPr>
                  <a:t>2015</a:t>
                </a:r>
                <a:endParaRPr lang="ru-RU" sz="1600" cap="non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" name="Объект 6"/>
              <p:cNvSpPr txBox="1">
                <a:spLocks/>
              </p:cNvSpPr>
              <p:nvPr/>
            </p:nvSpPr>
            <p:spPr>
              <a:xfrm>
                <a:off x="3148236" y="284232"/>
                <a:ext cx="648072" cy="415310"/>
              </a:xfrm>
              <a:prstGeom prst="rect">
                <a:avLst/>
              </a:prstGeom>
            </p:spPr>
            <p:txBody>
              <a:bodyPr vert="horz" lIns="0" tIns="9360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600" cap="none" dirty="0" smtClean="0">
                    <a:solidFill>
                      <a:schemeClr val="bg1">
                        <a:lumMod val="50000"/>
                      </a:schemeClr>
                    </a:solidFill>
                  </a:rPr>
                  <a:t>…</a:t>
                </a:r>
                <a:endParaRPr lang="ru-RU" sz="1600" cap="non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3547967" y="764656"/>
                <a:ext cx="4417287" cy="2291"/>
              </a:xfrm>
              <a:prstGeom prst="line">
                <a:avLst/>
              </a:prstGeom>
              <a:ln w="47625">
                <a:gradFill>
                  <a:gsLst>
                    <a:gs pos="100000">
                      <a:schemeClr val="accent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Овал 76"/>
              <p:cNvSpPr/>
              <p:nvPr/>
            </p:nvSpPr>
            <p:spPr>
              <a:xfrm>
                <a:off x="3373767" y="679595"/>
                <a:ext cx="180001" cy="1800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4066288" y="699542"/>
                <a:ext cx="180000" cy="18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4746942" y="699542"/>
                <a:ext cx="180000" cy="18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5400093" y="699542"/>
                <a:ext cx="180000" cy="18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6041296" y="699542"/>
                <a:ext cx="180000" cy="18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6685526" y="683560"/>
                <a:ext cx="180000" cy="18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83" name="Объект 6"/>
              <p:cNvSpPr txBox="1">
                <a:spLocks/>
              </p:cNvSpPr>
              <p:nvPr/>
            </p:nvSpPr>
            <p:spPr>
              <a:xfrm>
                <a:off x="7108580" y="284232"/>
                <a:ext cx="648072" cy="415309"/>
              </a:xfrm>
              <a:prstGeom prst="rect">
                <a:avLst/>
              </a:prstGeom>
            </p:spPr>
            <p:txBody>
              <a:bodyPr vert="horz" lIns="0" tIns="9360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600" cap="none" dirty="0">
                    <a:solidFill>
                      <a:schemeClr val="bg1">
                        <a:lumMod val="75000"/>
                      </a:schemeClr>
                    </a:solidFill>
                  </a:rPr>
                  <a:t>2016</a:t>
                </a:r>
              </a:p>
            </p:txBody>
          </p:sp>
        </p:grpSp>
        <p:sp>
          <p:nvSpPr>
            <p:cNvPr id="67" name="Овал 66"/>
            <p:cNvSpPr/>
            <p:nvPr/>
          </p:nvSpPr>
          <p:spPr>
            <a:xfrm>
              <a:off x="6486201" y="549473"/>
              <a:ext cx="154943" cy="1549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8" name="Объект 6"/>
            <p:cNvSpPr txBox="1">
              <a:spLocks/>
            </p:cNvSpPr>
            <p:nvPr/>
          </p:nvSpPr>
          <p:spPr>
            <a:xfrm>
              <a:off x="6300192" y="211427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600" cap="none" dirty="0" smtClean="0"/>
                <a:t>2017</a:t>
              </a:r>
              <a:endParaRPr lang="ru-RU" sz="1600" cap="none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5926782" y="549518"/>
              <a:ext cx="154942" cy="1549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641144" y="3130965"/>
            <a:ext cx="2520731" cy="1551089"/>
            <a:chOff x="6542372" y="3333140"/>
            <a:chExt cx="2520731" cy="1551089"/>
          </a:xfrm>
        </p:grpSpPr>
        <p:pic>
          <p:nvPicPr>
            <p:cNvPr id="51" name="Picture 3" descr="R:\Лиля\YandexDisk\Загрузки\для Сочи\рождение-ребенка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42372" y="3333140"/>
              <a:ext cx="1633760" cy="1159970"/>
            </a:xfrm>
            <a:prstGeom prst="rect">
              <a:avLst/>
            </a:prstGeom>
            <a:noFill/>
          </p:spPr>
        </p:pic>
        <p:sp>
          <p:nvSpPr>
            <p:cNvPr id="52" name="Прямоугольник 51"/>
            <p:cNvSpPr/>
            <p:nvPr/>
          </p:nvSpPr>
          <p:spPr>
            <a:xfrm>
              <a:off x="7700040" y="4093882"/>
              <a:ext cx="12556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tx2"/>
                  </a:solidFill>
                </a:rPr>
                <a:t>Рождение</a:t>
              </a:r>
              <a:br>
                <a:rPr lang="ru-RU" dirty="0" smtClean="0">
                  <a:solidFill>
                    <a:schemeClr val="tx2"/>
                  </a:solidFill>
                </a:rPr>
              </a:br>
              <a:r>
                <a:rPr lang="ru-RU" dirty="0" smtClean="0">
                  <a:solidFill>
                    <a:schemeClr val="tx2"/>
                  </a:solidFill>
                </a:rPr>
                <a:t>ребёнка</a:t>
              </a:r>
              <a:endParaRPr lang="ru-RU" dirty="0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7802963" y="4722212"/>
              <a:ext cx="1260140" cy="16201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900" b="1" dirty="0" smtClean="0"/>
                <a:t>«ОДНИМ ПАКЕТОМ»</a:t>
              </a:r>
              <a:endParaRPr lang="ru-RU" sz="900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995936" y="3593064"/>
            <a:ext cx="2871687" cy="1189304"/>
            <a:chOff x="3014397" y="3686702"/>
            <a:chExt cx="2871687" cy="1189304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4306997" y="3986278"/>
              <a:ext cx="157908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tx2"/>
                  </a:solidFill>
                </a:rPr>
                <a:t>Многодетная</a:t>
              </a:r>
              <a:br>
                <a:rPr lang="ru-RU" dirty="0" smtClean="0">
                  <a:solidFill>
                    <a:schemeClr val="tx2"/>
                  </a:solidFill>
                </a:rPr>
              </a:br>
              <a:r>
                <a:rPr lang="ru-RU" dirty="0" smtClean="0">
                  <a:solidFill>
                    <a:schemeClr val="tx2"/>
                  </a:solidFill>
                </a:rPr>
                <a:t>семья</a:t>
              </a:r>
              <a:endParaRPr lang="ru-RU" dirty="0"/>
            </a:p>
          </p:txBody>
        </p:sp>
        <p:pic>
          <p:nvPicPr>
            <p:cNvPr id="58" name="Picture 2" descr="R:\Лиля\YandexDisk\Загрузки\для Сочи\многодет.семья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14397" y="3686702"/>
              <a:ext cx="1260747" cy="1189304"/>
            </a:xfrm>
            <a:prstGeom prst="rect">
              <a:avLst/>
            </a:prstGeom>
            <a:noFill/>
          </p:spPr>
        </p:pic>
        <p:sp>
          <p:nvSpPr>
            <p:cNvPr id="60" name="Скругленный прямоугольник 59"/>
            <p:cNvSpPr/>
            <p:nvPr/>
          </p:nvSpPr>
          <p:spPr>
            <a:xfrm>
              <a:off x="4428979" y="4614608"/>
              <a:ext cx="1260140" cy="16201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900" b="1" dirty="0" smtClean="0"/>
                <a:t>«ОДНИМ ПАКЕТОМ»</a:t>
              </a:r>
              <a:endParaRPr lang="ru-RU" sz="900" b="1" dirty="0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2451796" y="3493181"/>
            <a:ext cx="1616148" cy="1431276"/>
            <a:chOff x="4306997" y="1590568"/>
            <a:chExt cx="1616148" cy="1431276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306997" y="2254775"/>
              <a:ext cx="161614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tx2"/>
                  </a:solidFill>
                </a:rPr>
                <a:t>Оформление</a:t>
              </a:r>
              <a:br>
                <a:rPr lang="ru-RU" dirty="0" smtClean="0">
                  <a:solidFill>
                    <a:schemeClr val="tx2"/>
                  </a:solidFill>
                </a:rPr>
              </a:br>
              <a:r>
                <a:rPr lang="ru-RU" dirty="0" smtClean="0">
                  <a:solidFill>
                    <a:schemeClr val="tx2"/>
                  </a:solidFill>
                </a:rPr>
                <a:t>наследства</a:t>
              </a:r>
              <a:endParaRPr lang="ru-RU" dirty="0"/>
            </a:p>
          </p:txBody>
        </p:sp>
        <p:pic>
          <p:nvPicPr>
            <p:cNvPr id="86" name="Picture 3" descr="C:\Users\Сотрудник\Desktop\icons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781" y="1590568"/>
              <a:ext cx="690268" cy="642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Скругленный прямоугольник 86"/>
            <p:cNvSpPr/>
            <p:nvPr/>
          </p:nvSpPr>
          <p:spPr>
            <a:xfrm>
              <a:off x="4428979" y="2859827"/>
              <a:ext cx="1260140" cy="16201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900" b="1" dirty="0" smtClean="0"/>
                <a:t>«ОДНИМ ПАКЕТОМ»</a:t>
              </a:r>
              <a:endParaRPr lang="ru-RU" sz="900" b="1" dirty="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4294314" y="1935548"/>
            <a:ext cx="1616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Оформление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пенсии</a:t>
            </a:r>
            <a:endParaRPr lang="ru-RU" dirty="0"/>
          </a:p>
        </p:txBody>
      </p:sp>
      <p:pic>
        <p:nvPicPr>
          <p:cNvPr id="89" name="Picture 2" descr="\\mfc-gate\Marketing$\МФЦ\_БРЕНДИРОВАНИЕ И РЕКЛАМА\макеты\_Пиктограммы\icon_pension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"/>
          <a:stretch/>
        </p:blipFill>
        <p:spPr bwMode="auto">
          <a:xfrm>
            <a:off x="3305458" y="1804890"/>
            <a:ext cx="858804" cy="10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Скругленный прямоугольник 89"/>
          <p:cNvSpPr/>
          <p:nvPr/>
        </p:nvSpPr>
        <p:spPr>
          <a:xfrm>
            <a:off x="4356537" y="2605034"/>
            <a:ext cx="1260140" cy="1620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b="1" dirty="0" smtClean="0"/>
              <a:t>«ОДНИМ ПАКЕТОМ»</a:t>
            </a:r>
            <a:endParaRPr lang="ru-RU" sz="9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179169" y="1411387"/>
            <a:ext cx="2964831" cy="1465285"/>
            <a:chOff x="6447327" y="1679197"/>
            <a:chExt cx="2964831" cy="1465285"/>
          </a:xfrm>
        </p:grpSpPr>
        <p:pic>
          <p:nvPicPr>
            <p:cNvPr id="53" name="Picture 11" descr="\\hamatovaor\Users\User\Google Диск\МФЦ\_БРЕНДИРОВАНИЕ И РЕКЛАМА\макеты\_Пиктограммы\Images-19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959" y="1679197"/>
              <a:ext cx="709490" cy="594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Скругленный прямоугольник 53"/>
            <p:cNvSpPr/>
            <p:nvPr/>
          </p:nvSpPr>
          <p:spPr>
            <a:xfrm>
              <a:off x="7802963" y="2969962"/>
              <a:ext cx="1260140" cy="16201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900" b="1" dirty="0" smtClean="0"/>
                <a:t>«ОДНИМ ПАКЕТОМ»</a:t>
              </a:r>
              <a:endParaRPr lang="ru-RU" sz="900" b="1" dirty="0"/>
            </a:p>
          </p:txBody>
        </p:sp>
        <p:pic>
          <p:nvPicPr>
            <p:cNvPr id="55" name="Picture 4" descr="R:\Лиля\YandexDisk\Загрузки\для Сочи\жс_смена-фамилии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447327" y="1870909"/>
              <a:ext cx="1240494" cy="1273573"/>
            </a:xfrm>
            <a:prstGeom prst="rect">
              <a:avLst/>
            </a:prstGeom>
            <a:noFill/>
          </p:spPr>
        </p:pic>
        <p:sp>
          <p:nvSpPr>
            <p:cNvPr id="91" name="Прямоугольник 90"/>
            <p:cNvSpPr/>
            <p:nvPr/>
          </p:nvSpPr>
          <p:spPr>
            <a:xfrm>
              <a:off x="7674877" y="2307530"/>
              <a:ext cx="17372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tx2"/>
                  </a:solidFill>
                </a:rPr>
                <a:t>Смена имени/</a:t>
              </a:r>
              <a:br>
                <a:rPr lang="ru-RU" dirty="0" smtClean="0">
                  <a:solidFill>
                    <a:schemeClr val="tx2"/>
                  </a:solidFill>
                </a:rPr>
              </a:br>
              <a:r>
                <a:rPr lang="ru-RU" dirty="0" smtClean="0">
                  <a:solidFill>
                    <a:schemeClr val="tx2"/>
                  </a:solidFill>
                </a:rPr>
                <a:t>фамилии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10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66611"/>
            <a:ext cx="9144000" cy="630785"/>
            <a:chOff x="-445249" y="880804"/>
            <a:chExt cx="9144000" cy="6307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41" name="Группа 40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44" name="Нашивка 43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2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бъект 6"/>
          <p:cNvSpPr txBox="1">
            <a:spLocks/>
          </p:cNvSpPr>
          <p:nvPr/>
        </p:nvSpPr>
        <p:spPr>
          <a:xfrm>
            <a:off x="556383" y="1071217"/>
            <a:ext cx="8031235" cy="4204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новые проекты</a:t>
            </a:r>
            <a:endParaRPr lang="ru-RU" sz="2400" cap="none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640983" y="1549545"/>
            <a:ext cx="2472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Услуги налоговой</a:t>
            </a:r>
          </a:p>
          <a:p>
            <a:r>
              <a:rPr lang="ru-RU" b="1" dirty="0">
                <a:solidFill>
                  <a:schemeClr val="tx2"/>
                </a:solidFill>
              </a:rPr>
              <a:t>службы: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ИНН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3-НДФЛ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640983" y="2851714"/>
            <a:ext cx="2437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Водительские удостоверения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640982" y="3712686"/>
            <a:ext cx="3387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Выдача 5-летнего</a:t>
            </a:r>
          </a:p>
          <a:p>
            <a:r>
              <a:rPr lang="ru-RU" b="1" dirty="0">
                <a:solidFill>
                  <a:schemeClr val="tx2"/>
                </a:solidFill>
              </a:rPr>
              <a:t>загранпаспорта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сотрудниками центров </a:t>
            </a:r>
            <a:r>
              <a:rPr lang="ru-RU" dirty="0" err="1" smtClean="0">
                <a:solidFill>
                  <a:schemeClr val="tx2"/>
                </a:solidFill>
              </a:rPr>
              <a:t>госуслуг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5868" r="6668" b="3657"/>
          <a:stretch/>
        </p:blipFill>
        <p:spPr>
          <a:xfrm>
            <a:off x="647258" y="3902001"/>
            <a:ext cx="1007369" cy="9707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8" y="2707372"/>
            <a:ext cx="1198529" cy="10039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7" y="1535153"/>
            <a:ext cx="882656" cy="86459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508104" y="1680521"/>
            <a:ext cx="1522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Услуги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военкомата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08104" y="2831781"/>
            <a:ext cx="1837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Приобретение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жилья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69058" y="3839463"/>
            <a:ext cx="1650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Смена места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жительства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95972" y="3487248"/>
            <a:ext cx="1260140" cy="1620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b="1" dirty="0" smtClean="0"/>
              <a:t>«ОДНИМ ПАКЕТОМ»</a:t>
            </a:r>
            <a:endParaRPr lang="ru-RU" sz="9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68651" y="4469485"/>
            <a:ext cx="1260140" cy="1620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b="1" dirty="0" smtClean="0"/>
              <a:t>«ОДНИМ ПАКЕТОМ»</a:t>
            </a:r>
            <a:endParaRPr lang="ru-RU" sz="900" b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48" y="2710118"/>
            <a:ext cx="1113897" cy="11156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85" y="3825756"/>
            <a:ext cx="888549" cy="888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91630"/>
            <a:ext cx="1052034" cy="10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6706</TotalTime>
  <Words>381</Words>
  <Application>Microsoft Office PowerPoint</Application>
  <PresentationFormat>Экран (16:9)</PresentationFormat>
  <Paragraphs>179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2011-2017</vt:lpstr>
      <vt:lpstr>ДОСТУПНОСТЬ УСЛУГ</vt:lpstr>
      <vt:lpstr>Наше место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Учебный центр</vt:lpstr>
      <vt:lpstr>Учебный центр – первый в России!</vt:lpstr>
      <vt:lpstr>Мы слышим, чего хотят посетители, и делаем то,  о чем они просят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LetkovaTE</cp:lastModifiedBy>
  <cp:revision>664</cp:revision>
  <cp:lastPrinted>2017-09-14T09:06:51Z</cp:lastPrinted>
  <dcterms:created xsi:type="dcterms:W3CDTF">2013-12-20T10:21:15Z</dcterms:created>
  <dcterms:modified xsi:type="dcterms:W3CDTF">2018-02-21T08:51:21Z</dcterms:modified>
</cp:coreProperties>
</file>