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2" r:id="rId1"/>
    <p:sldMasterId id="2147483781" r:id="rId2"/>
    <p:sldMasterId id="2147483798" r:id="rId3"/>
    <p:sldMasterId id="2147483803" r:id="rId4"/>
    <p:sldMasterId id="2147483812" r:id="rId5"/>
  </p:sldMasterIdLst>
  <p:notesMasterIdLst>
    <p:notesMasterId r:id="rId25"/>
  </p:notesMasterIdLst>
  <p:handoutMasterIdLst>
    <p:handoutMasterId r:id="rId26"/>
  </p:handoutMasterIdLst>
  <p:sldIdLst>
    <p:sldId id="363" r:id="rId6"/>
    <p:sldId id="350" r:id="rId7"/>
    <p:sldId id="377" r:id="rId8"/>
    <p:sldId id="376" r:id="rId9"/>
    <p:sldId id="342" r:id="rId10"/>
    <p:sldId id="348" r:id="rId11"/>
    <p:sldId id="349" r:id="rId12"/>
    <p:sldId id="378" r:id="rId13"/>
    <p:sldId id="369" r:id="rId14"/>
    <p:sldId id="375" r:id="rId15"/>
    <p:sldId id="380" r:id="rId16"/>
    <p:sldId id="383" r:id="rId17"/>
    <p:sldId id="367" r:id="rId18"/>
    <p:sldId id="366" r:id="rId19"/>
    <p:sldId id="370" r:id="rId20"/>
    <p:sldId id="379" r:id="rId21"/>
    <p:sldId id="365" r:id="rId22"/>
    <p:sldId id="361" r:id="rId23"/>
    <p:sldId id="347" r:id="rId24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39"/>
    <a:srgbClr val="4F4F4F"/>
    <a:srgbClr val="383838"/>
    <a:srgbClr val="000000"/>
    <a:srgbClr val="212121"/>
    <a:srgbClr val="CCA37E"/>
    <a:srgbClr val="8BD37F"/>
    <a:srgbClr val="4C8E3A"/>
    <a:srgbClr val="E4E4E4"/>
    <a:srgbClr val="8DB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2" autoAdjust="0"/>
    <p:restoredTop sz="93816" autoAdjust="0"/>
  </p:normalViewPr>
  <p:slideViewPr>
    <p:cSldViewPr>
      <p:cViewPr varScale="1">
        <p:scale>
          <a:sx n="138" d="100"/>
          <a:sy n="138" d="100"/>
        </p:scale>
        <p:origin x="86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5178" y="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875" cy="496253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183" y="3"/>
            <a:ext cx="2945875" cy="496253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B3E2679E-81A3-44E0-AE72-E5172E7C27FC}" type="datetime1">
              <a:rPr lang="ru-RU" smtClean="0"/>
              <a:t>17.01.2019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790"/>
            <a:ext cx="2945875" cy="496252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63E80-0F68-4C7E-8409-5EB923E0C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4153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945712" cy="496728"/>
          </a:xfrm>
          <a:prstGeom prst="rect">
            <a:avLst/>
          </a:prstGeom>
        </p:spPr>
        <p:txBody>
          <a:bodyPr vert="horz" lIns="93417" tIns="46708" rIns="93417" bIns="46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375" y="7"/>
            <a:ext cx="2945712" cy="496728"/>
          </a:xfrm>
          <a:prstGeom prst="rect">
            <a:avLst/>
          </a:prstGeom>
        </p:spPr>
        <p:txBody>
          <a:bodyPr vert="horz" lIns="93417" tIns="46708" rIns="93417" bIns="46708" rtlCol="0"/>
          <a:lstStyle>
            <a:lvl1pPr algn="r">
              <a:defRPr sz="1200"/>
            </a:lvl1pPr>
          </a:lstStyle>
          <a:p>
            <a:fld id="{9CCDA67B-5FB8-4C8F-BC60-3F426EF4DB54}" type="datetime1">
              <a:rPr lang="ru-RU" smtClean="0"/>
              <a:t>17.01.2019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17" tIns="46708" rIns="93417" bIns="46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</p:spPr>
        <p:txBody>
          <a:bodyPr vert="horz" lIns="93417" tIns="46708" rIns="93417" bIns="467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330"/>
            <a:ext cx="2945712" cy="496727"/>
          </a:xfrm>
          <a:prstGeom prst="rect">
            <a:avLst/>
          </a:prstGeom>
        </p:spPr>
        <p:txBody>
          <a:bodyPr vert="horz" lIns="93417" tIns="46708" rIns="93417" bIns="46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</p:spPr>
        <p:txBody>
          <a:bodyPr vert="horz" lIns="93417" tIns="46708" rIns="93417" bIns="46708" rtlCol="0" anchor="b"/>
          <a:lstStyle>
            <a:lvl1pPr algn="r">
              <a:defRPr sz="1200"/>
            </a:lvl1pPr>
          </a:lstStyle>
          <a:p>
            <a:fld id="{E0934CD9-B878-42BB-AC31-D37671B7C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9323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1411EC-84BC-4F4A-A5DE-CF3E78361177}" type="datetime1">
              <a:rPr lang="ru-RU" smtClean="0"/>
              <a:t>17.01.2019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30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FF76AB6-B632-467D-BFCB-2C852AABC6B9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287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t>14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8B88C41-4BA7-4937-9225-B812723E23E4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6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A726DBB-15CC-4949-811C-CE5D38313819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2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A7168B-89A2-4C93-829E-1D84B59B030C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8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A7168B-89A2-4C93-829E-1D84B59B030C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2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A7168B-89A2-4C93-829E-1D84B59B030C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59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D383032-98C8-4F02-8870-F2FC7770C612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6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FE9263F-3AE4-4D28-9884-AD0D0A919334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0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5FE3FFB-D288-47EE-B2D7-AB25D250D4DE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5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5FE3FFB-D288-47EE-B2D7-AB25D250D4DE}" type="datetime1">
              <a:rPr lang="ru-RU" smtClean="0"/>
              <a:t>17.01.2019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73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933E8C-90D7-44CD-B791-079E73E7DA1B}" type="datetime1">
              <a:rPr lang="ru-RU" smtClean="0"/>
              <a:t>17.01.2019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61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9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831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2407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83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028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37239" y="456175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4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87965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87965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8796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3852000" cy="27577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2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5163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49052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8057" y="315339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03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итульный, заключительный лис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2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3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41289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78810" y="3152277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549192" y="3999550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0" y="1352480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1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651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81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1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409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549192" y="3999550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4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8057" y="315339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40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82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2383044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6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6480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55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6480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55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1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235921" cy="48239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507854"/>
            <a:ext cx="9144000" cy="16356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2"/>
          <a:stretch/>
        </p:blipFill>
        <p:spPr>
          <a:xfrm>
            <a:off x="1931650" y="195486"/>
            <a:ext cx="4026338" cy="494801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580112" y="735911"/>
            <a:ext cx="3126280" cy="2533747"/>
            <a:chOff x="5580112" y="735911"/>
            <a:chExt cx="3126280" cy="253374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580112" y="735911"/>
              <a:ext cx="3126280" cy="19389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r"/>
              <a:r>
                <a:rPr lang="ru-RU" sz="4000" b="1" dirty="0" smtClean="0">
                  <a:solidFill>
                    <a:schemeClr val="accent1"/>
                  </a:solidFill>
                </a:rPr>
                <a:t>ЦЕНТРЫ ГОСУСЛУГ</a:t>
              </a:r>
              <a:br>
                <a:rPr lang="ru-RU" sz="4000" b="1" dirty="0" smtClean="0">
                  <a:solidFill>
                    <a:schemeClr val="accent1"/>
                  </a:solidFill>
                </a:rPr>
              </a:br>
              <a:r>
                <a:rPr lang="ru-RU" sz="4000" b="1" dirty="0" smtClean="0">
                  <a:solidFill>
                    <a:schemeClr val="accent1"/>
                  </a:solidFill>
                </a:rPr>
                <a:t>МОСКВЫ</a:t>
              </a:r>
              <a:endParaRPr lang="ru-RU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7888015" y="2669493"/>
              <a:ext cx="792088" cy="60016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i="0" kern="1200" cap="all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b="0" dirty="0" smtClean="0">
                  <a:solidFill>
                    <a:schemeClr val="accent2"/>
                  </a:solidFill>
                </a:rPr>
                <a:t>2019</a:t>
              </a:r>
              <a:endParaRPr lang="ru-RU" sz="2400" b="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99" y="3764496"/>
            <a:ext cx="1224314" cy="10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5412831" y="738130"/>
            <a:ext cx="3536608" cy="3419513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467544" y="250456"/>
            <a:ext cx="4832380" cy="4647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40"/>
              </a:lnSpc>
            </a:pPr>
            <a:r>
              <a:rPr lang="ru-RU" sz="2000" b="0" smtClean="0">
                <a:solidFill>
                  <a:schemeClr val="accent1"/>
                </a:solidFill>
              </a:rPr>
              <a:t>Флагманские офисы </a:t>
            </a:r>
            <a:r>
              <a:rPr lang="ru-RU" sz="2000" smtClean="0">
                <a:solidFill>
                  <a:schemeClr val="accent1"/>
                </a:solidFill>
              </a:rPr>
              <a:t>«Мои Документы»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1"/>
                </a:solidFill>
              </a:rPr>
              <a:t>Дополнительные сервисы</a:t>
            </a:r>
            <a:endParaRPr lang="ru-RU" b="0" cap="none" dirty="0">
              <a:solidFill>
                <a:schemeClr val="tx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9" t="-1" r="6604" b="6036"/>
          <a:stretch/>
        </p:blipFill>
        <p:spPr>
          <a:xfrm>
            <a:off x="467543" y="737085"/>
            <a:ext cx="2448273" cy="169064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5" t="2032" r="6971" b="954"/>
          <a:stretch/>
        </p:blipFill>
        <p:spPr>
          <a:xfrm>
            <a:off x="2990036" y="734666"/>
            <a:ext cx="2422795" cy="167659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8" t="4170" r="2125"/>
          <a:stretch/>
        </p:blipFill>
        <p:spPr>
          <a:xfrm>
            <a:off x="467543" y="2499742"/>
            <a:ext cx="2448273" cy="165452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" t="6212" r="4152"/>
          <a:stretch/>
        </p:blipFill>
        <p:spPr>
          <a:xfrm>
            <a:off x="2990036" y="2499741"/>
            <a:ext cx="2422795" cy="165423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412831" y="1645735"/>
            <a:ext cx="33543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100" dirty="0">
                <a:solidFill>
                  <a:schemeClr val="bg2"/>
                </a:solidFill>
              </a:rPr>
              <a:t>Главная </a:t>
            </a:r>
            <a:r>
              <a:rPr lang="ru-RU" sz="2100" dirty="0" smtClean="0">
                <a:solidFill>
                  <a:schemeClr val="bg2"/>
                </a:solidFill>
              </a:rPr>
              <a:t>особенность – расширенный перечень </a:t>
            </a:r>
            <a:r>
              <a:rPr lang="ru-RU" sz="2100" dirty="0">
                <a:solidFill>
                  <a:schemeClr val="bg2"/>
                </a:solidFill>
              </a:rPr>
              <a:t>услуг </a:t>
            </a:r>
            <a:r>
              <a:rPr lang="ru-RU" sz="2100" dirty="0" smtClean="0">
                <a:solidFill>
                  <a:schemeClr val="bg2"/>
                </a:solidFill>
              </a:rPr>
              <a:t>и дополнительных </a:t>
            </a:r>
            <a:r>
              <a:rPr lang="ru-RU" sz="2100" dirty="0">
                <a:solidFill>
                  <a:schemeClr val="bg2"/>
                </a:solidFill>
              </a:rPr>
              <a:t>сервисов. </a:t>
            </a:r>
            <a:endParaRPr lang="en-US" sz="2100" dirty="0">
              <a:solidFill>
                <a:schemeClr val="bg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2697"/>
            <a:ext cx="7539400" cy="9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5412829" y="738130"/>
            <a:ext cx="3536609" cy="371655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Дворец госуслуг на ВДНХ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99594" y="1325528"/>
            <a:ext cx="32208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 Дворец госуслуг появился в одном из самых любимых мест горожан – на ВДНХ: </a:t>
            </a:r>
            <a:r>
              <a:rPr lang="ru-RU" dirty="0" smtClean="0">
                <a:solidFill>
                  <a:schemeClr val="bg1"/>
                </a:solidFill>
              </a:rPr>
              <a:t>теперь </a:t>
            </a:r>
            <a:r>
              <a:rPr lang="ru-RU" dirty="0">
                <a:solidFill>
                  <a:schemeClr val="bg1"/>
                </a:solidFill>
              </a:rPr>
              <a:t>москвичи могут не только отдохнуть и провести время с </a:t>
            </a:r>
            <a:r>
              <a:rPr lang="ru-RU" dirty="0" smtClean="0">
                <a:solidFill>
                  <a:schemeClr val="bg1"/>
                </a:solidFill>
              </a:rPr>
              <a:t>семьей, но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получить </a:t>
            </a:r>
            <a:r>
              <a:rPr lang="ru-RU" dirty="0">
                <a:solidFill>
                  <a:schemeClr val="bg1"/>
                </a:solidFill>
              </a:rPr>
              <a:t>государственные услуги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5795" r="7036" b="5779"/>
          <a:stretch/>
        </p:blipFill>
        <p:spPr>
          <a:xfrm>
            <a:off x="467544" y="738250"/>
            <a:ext cx="2376264" cy="168948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>
                <a:solidFill>
                  <a:schemeClr val="tx1"/>
                </a:solidFill>
              </a:rPr>
              <a:t>Общая информация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5145" r="9547" b="-5145"/>
          <a:stretch/>
        </p:blipFill>
        <p:spPr>
          <a:xfrm>
            <a:off x="467543" y="2595308"/>
            <a:ext cx="2376265" cy="18575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5362" r="6416" b="-5362"/>
          <a:stretch/>
        </p:blipFill>
        <p:spPr>
          <a:xfrm>
            <a:off x="2970028" y="2598417"/>
            <a:ext cx="2452894" cy="18403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5818" r="6260" b="-5818"/>
          <a:stretch/>
        </p:blipFill>
        <p:spPr>
          <a:xfrm>
            <a:off x="2970028" y="734437"/>
            <a:ext cx="2452894" cy="1837313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467542" y="2204897"/>
            <a:ext cx="2376266" cy="408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59006" y="2227295"/>
            <a:ext cx="2213562" cy="31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р</a:t>
            </a:r>
            <a:r>
              <a:rPr lang="ru-RU" sz="1100" dirty="0" smtClean="0">
                <a:solidFill>
                  <a:schemeClr val="bg2"/>
                </a:solidFill>
              </a:rPr>
              <a:t>асположение в историческом павильоне № 71 на ВДНХ</a:t>
            </a:r>
            <a:endParaRPr lang="ru-RU" sz="1100" dirty="0">
              <a:solidFill>
                <a:schemeClr val="bg2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970028" y="2203980"/>
            <a:ext cx="2452894" cy="409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100" dirty="0" smtClean="0">
                <a:solidFill>
                  <a:srgbClr val="FFFFFF"/>
                </a:solidFill>
              </a:rPr>
              <a:t>здание павильона</a:t>
            </a:r>
          </a:p>
          <a:p>
            <a:pPr lvl="0">
              <a:lnSpc>
                <a:spcPct val="80000"/>
              </a:lnSpc>
            </a:pPr>
            <a:r>
              <a:rPr lang="ru-RU" sz="1100" dirty="0" smtClean="0">
                <a:solidFill>
                  <a:srgbClr val="FFFFFF"/>
                </a:solidFill>
              </a:rPr>
              <a:t>отреставрировано </a:t>
            </a:r>
            <a:r>
              <a:rPr lang="ru-RU" sz="1100" dirty="0">
                <a:solidFill>
                  <a:srgbClr val="FFFFFF"/>
                </a:solidFill>
              </a:rPr>
              <a:t>и обновлено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151322" y="2290500"/>
            <a:ext cx="2333843" cy="18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sz="1100" dirty="0">
              <a:solidFill>
                <a:schemeClr val="bg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70028" y="4048955"/>
            <a:ext cx="2452894" cy="409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100" dirty="0">
                <a:solidFill>
                  <a:srgbClr val="FFFFFF"/>
                </a:solidFill>
              </a:rPr>
              <a:t>зона отдыха и детский уголок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67542" y="4047765"/>
            <a:ext cx="2376266" cy="40507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59006" y="4136426"/>
            <a:ext cx="2213562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просторный конференц-зал</a:t>
            </a:r>
          </a:p>
        </p:txBody>
      </p:sp>
    </p:spTree>
    <p:extLst>
      <p:ext uri="{BB962C8B-B14F-4D97-AF65-F5344CB8AC3E}">
        <p14:creationId xmlns:p14="http://schemas.microsoft.com/office/powerpoint/2010/main" val="36169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r="9344"/>
          <a:stretch/>
        </p:blipFill>
        <p:spPr>
          <a:xfrm>
            <a:off x="467544" y="2599405"/>
            <a:ext cx="2376264" cy="155652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67542" y="4048586"/>
            <a:ext cx="2376266" cy="408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1" y="738784"/>
            <a:ext cx="2376268" cy="158417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67542" y="2204897"/>
            <a:ext cx="2376266" cy="408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412831" y="738130"/>
            <a:ext cx="3536608" cy="371655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Дворец госуслуг на ВДНХ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08104" y="1454061"/>
            <a:ext cx="33123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smtClean="0">
                <a:solidFill>
                  <a:schemeClr val="bg1"/>
                </a:solidFill>
              </a:rPr>
              <a:t>Во Дворце госуслуг жители могут получить более 180 государственных услуг,</a:t>
            </a:r>
          </a:p>
          <a:p>
            <a:pPr algn="r"/>
            <a:r>
              <a:rPr lang="ru-RU" sz="1700" dirty="0" smtClean="0">
                <a:solidFill>
                  <a:schemeClr val="bg1"/>
                </a:solidFill>
              </a:rPr>
              <a:t>а также уникальную услугу Росреестра и воспользоваться дополнительными сервисами в новом формате </a:t>
            </a:r>
            <a:endParaRPr lang="ru-RU" sz="1700" dirty="0">
              <a:solidFill>
                <a:schemeClr val="bg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1"/>
                </a:solidFill>
              </a:rPr>
              <a:t>Услуги и сервисы</a:t>
            </a:r>
            <a:endParaRPr lang="ru-RU" b="0" cap="none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62271" y="2233714"/>
            <a:ext cx="2520283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00" dirty="0" smtClean="0">
                <a:solidFill>
                  <a:schemeClr val="bg2"/>
                </a:solidFill>
              </a:rPr>
              <a:t>регистрация </a:t>
            </a:r>
            <a:r>
              <a:rPr lang="ru-RU" sz="1000" dirty="0">
                <a:solidFill>
                  <a:schemeClr val="bg2"/>
                </a:solidFill>
              </a:rPr>
              <a:t>права </a:t>
            </a:r>
            <a:r>
              <a:rPr lang="ru-RU" sz="1000" dirty="0" smtClean="0">
                <a:solidFill>
                  <a:schemeClr val="bg2"/>
                </a:solidFill>
              </a:rPr>
              <a:t>собственности</a:t>
            </a:r>
          </a:p>
          <a:p>
            <a:pPr>
              <a:lnSpc>
                <a:spcPct val="80000"/>
              </a:lnSpc>
            </a:pPr>
            <a:r>
              <a:rPr lang="ru-RU" sz="1000" dirty="0" smtClean="0">
                <a:solidFill>
                  <a:schemeClr val="bg2"/>
                </a:solidFill>
              </a:rPr>
              <a:t>на </a:t>
            </a:r>
            <a:r>
              <a:rPr lang="ru-RU" sz="1000" dirty="0">
                <a:solidFill>
                  <a:schemeClr val="bg2"/>
                </a:solidFill>
              </a:rPr>
              <a:t>объекты недвижимости по России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62271" y="4124707"/>
            <a:ext cx="2213563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>
                <a:solidFill>
                  <a:schemeClr val="bg2"/>
                </a:solidFill>
              </a:rPr>
              <a:t>кафе</a:t>
            </a:r>
            <a:endParaRPr lang="ru-RU" sz="1100" dirty="0">
              <a:solidFill>
                <a:schemeClr val="bg2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345338" y="2290500"/>
            <a:ext cx="2333843" cy="18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7270"/>
          <a:stretch/>
        </p:blipFill>
        <p:spPr>
          <a:xfrm>
            <a:off x="2963640" y="2562534"/>
            <a:ext cx="2448272" cy="156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10999"/>
          <a:stretch/>
        </p:blipFill>
        <p:spPr>
          <a:xfrm>
            <a:off x="2964558" y="738130"/>
            <a:ext cx="2448272" cy="150742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962722" y="2204898"/>
            <a:ext cx="2450108" cy="40249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100" dirty="0">
                <a:solidFill>
                  <a:srgbClr val="FFFFFF"/>
                </a:solidFill>
              </a:rPr>
              <a:t>в</a:t>
            </a:r>
            <a:r>
              <a:rPr lang="ru-RU" sz="1100" dirty="0" smtClean="0">
                <a:solidFill>
                  <a:srgbClr val="FFFFFF"/>
                </a:solidFill>
              </a:rPr>
              <a:t>озможность безналичной оплаты госпошлин в окнах приема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962722" y="4045714"/>
            <a:ext cx="2449190" cy="4113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</a:pPr>
            <a:r>
              <a:rPr lang="ru-RU" sz="1100" dirty="0" smtClean="0">
                <a:solidFill>
                  <a:srgbClr val="FFFFFF"/>
                </a:solidFill>
              </a:rPr>
              <a:t>Учебный центр для сотрудников</a:t>
            </a:r>
            <a:endParaRPr lang="ru-RU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24" y="750121"/>
            <a:ext cx="1378805" cy="1378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56" y="922112"/>
            <a:ext cx="992419" cy="992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7" y="771550"/>
            <a:ext cx="1368152" cy="1368152"/>
          </a:xfrm>
          <a:prstGeom prst="rect">
            <a:avLst/>
          </a:prstGeom>
        </p:spPr>
      </p:pic>
      <p:grpSp>
        <p:nvGrpSpPr>
          <p:cNvPr id="75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76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79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2400" smtClean="0"/>
              <a:t>ВАЖНЫЕ </a:t>
            </a:r>
            <a:r>
              <a:rPr lang="ru-RU" sz="2400" dirty="0"/>
              <a:t>УСЛУГИ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Новые важные услуги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29" y="2861499"/>
            <a:ext cx="1190036" cy="1194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24" y="3073467"/>
            <a:ext cx="1342852" cy="845997"/>
          </a:xfrm>
          <a:prstGeom prst="rect">
            <a:avLst/>
          </a:prstGeom>
        </p:spPr>
      </p:pic>
      <p:sp>
        <p:nvSpPr>
          <p:cNvPr id="19" name="Объект 6"/>
          <p:cNvSpPr txBox="1">
            <a:spLocks/>
          </p:cNvSpPr>
          <p:nvPr/>
        </p:nvSpPr>
        <p:spPr>
          <a:xfrm>
            <a:off x="5938024" y="4225232"/>
            <a:ext cx="1719705" cy="3009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>
                <a:solidFill>
                  <a:srgbClr val="623B2A"/>
                </a:solidFill>
              </a:rPr>
              <a:t>Водительские удостоверения</a:t>
            </a: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3360661" y="2095098"/>
            <a:ext cx="3024336" cy="718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 smtClean="0">
                <a:solidFill>
                  <a:srgbClr val="623B2A"/>
                </a:solidFill>
              </a:rPr>
              <a:t>Регистрация юридических</a:t>
            </a:r>
          </a:p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 smtClean="0">
                <a:solidFill>
                  <a:srgbClr val="623B2A"/>
                </a:solidFill>
              </a:rPr>
              <a:t>лиц и </a:t>
            </a:r>
            <a:r>
              <a:rPr lang="ru-RU" sz="1300" cap="none" dirty="0">
                <a:solidFill>
                  <a:srgbClr val="623B2A"/>
                </a:solidFill>
              </a:rPr>
              <a:t>индивидуальных </a:t>
            </a:r>
            <a:r>
              <a:rPr lang="ru-RU" sz="1300" cap="none" dirty="0" smtClean="0">
                <a:solidFill>
                  <a:srgbClr val="623B2A"/>
                </a:solidFill>
              </a:rPr>
              <a:t>предпринимателей</a:t>
            </a:r>
          </a:p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b="0" cap="none" dirty="0" smtClean="0">
                <a:solidFill>
                  <a:srgbClr val="623B2A"/>
                </a:solidFill>
              </a:rPr>
              <a:t>(во флагманских офисах </a:t>
            </a:r>
            <a:endParaRPr lang="ru-RU" sz="1300" b="0" cap="none" dirty="0" smtClean="0">
              <a:solidFill>
                <a:srgbClr val="623B2A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b="0" cap="none" dirty="0" smtClean="0">
                <a:solidFill>
                  <a:srgbClr val="623B2A"/>
                </a:solidFill>
              </a:rPr>
              <a:t>и </a:t>
            </a:r>
            <a:r>
              <a:rPr lang="ru-RU" sz="1300" b="0" cap="none" dirty="0" smtClean="0">
                <a:solidFill>
                  <a:srgbClr val="623B2A"/>
                </a:solidFill>
              </a:rPr>
              <a:t>Дворце </a:t>
            </a:r>
            <a:r>
              <a:rPr lang="ru-RU" sz="1300" b="0" cap="none" dirty="0" err="1" smtClean="0">
                <a:solidFill>
                  <a:srgbClr val="623B2A"/>
                </a:solidFill>
              </a:rPr>
              <a:t>госуслуг</a:t>
            </a:r>
            <a:r>
              <a:rPr lang="ru-RU" sz="1300" b="0" cap="none" dirty="0" smtClean="0">
                <a:solidFill>
                  <a:srgbClr val="623B2A"/>
                </a:solidFill>
              </a:rPr>
              <a:t>)</a:t>
            </a:r>
            <a:endParaRPr lang="ru-RU" sz="1300" b="0" cap="none" dirty="0">
              <a:solidFill>
                <a:srgbClr val="623B2A"/>
              </a:solidFill>
            </a:endParaRPr>
          </a:p>
        </p:txBody>
      </p:sp>
      <p:sp>
        <p:nvSpPr>
          <p:cNvPr id="23" name="Объект 6"/>
          <p:cNvSpPr txBox="1">
            <a:spLocks/>
          </p:cNvSpPr>
          <p:nvPr/>
        </p:nvSpPr>
        <p:spPr>
          <a:xfrm>
            <a:off x="5955173" y="2044527"/>
            <a:ext cx="1831268" cy="6480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 smtClean="0">
                <a:solidFill>
                  <a:srgbClr val="623B2A"/>
                </a:solidFill>
              </a:rPr>
              <a:t>Оформление </a:t>
            </a:r>
            <a:r>
              <a:rPr lang="ru-RU" sz="1300" cap="none" dirty="0">
                <a:solidFill>
                  <a:srgbClr val="623B2A"/>
                </a:solidFill>
              </a:rPr>
              <a:t>полиса ОМС нового образца в форме пластиковой карты</a:t>
            </a:r>
          </a:p>
        </p:txBody>
      </p:sp>
      <p:sp>
        <p:nvSpPr>
          <p:cNvPr id="24" name="Объект 6"/>
          <p:cNvSpPr txBox="1">
            <a:spLocks/>
          </p:cNvSpPr>
          <p:nvPr/>
        </p:nvSpPr>
        <p:spPr>
          <a:xfrm>
            <a:off x="3364719" y="4055556"/>
            <a:ext cx="2348179" cy="6403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>
                <a:solidFill>
                  <a:srgbClr val="623B2A"/>
                </a:solidFill>
              </a:rPr>
              <a:t>Регистрация </a:t>
            </a:r>
            <a:endParaRPr lang="ru-RU" sz="1300" cap="none" dirty="0" smtClean="0">
              <a:solidFill>
                <a:srgbClr val="623B2A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 smtClean="0">
                <a:solidFill>
                  <a:srgbClr val="623B2A"/>
                </a:solidFill>
              </a:rPr>
              <a:t>транспортного средства</a:t>
            </a:r>
            <a:endParaRPr lang="ru-RU" sz="1300" cap="none" dirty="0">
              <a:solidFill>
                <a:srgbClr val="623B2A"/>
              </a:solidFill>
            </a:endParaRPr>
          </a:p>
        </p:txBody>
      </p:sp>
      <p:sp>
        <p:nvSpPr>
          <p:cNvPr id="25" name="Объект 6"/>
          <p:cNvSpPr txBox="1">
            <a:spLocks/>
          </p:cNvSpPr>
          <p:nvPr/>
        </p:nvSpPr>
        <p:spPr>
          <a:xfrm>
            <a:off x="624520" y="4158652"/>
            <a:ext cx="2303293" cy="6401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>
                <a:solidFill>
                  <a:srgbClr val="623B2A"/>
                </a:solidFill>
              </a:rPr>
              <a:t>Регистрация рождения, </a:t>
            </a:r>
            <a:br>
              <a:rPr lang="ru-RU" sz="1300" cap="none" dirty="0">
                <a:solidFill>
                  <a:srgbClr val="623B2A"/>
                </a:solidFill>
              </a:rPr>
            </a:br>
            <a:r>
              <a:rPr lang="ru-RU" sz="1300" cap="none" dirty="0" smtClean="0">
                <a:solidFill>
                  <a:srgbClr val="623B2A"/>
                </a:solidFill>
              </a:rPr>
              <a:t>рождения с установлением отцовства </a:t>
            </a:r>
            <a:r>
              <a:rPr lang="ru-RU" sz="1300" cap="none" dirty="0">
                <a:solidFill>
                  <a:srgbClr val="623B2A"/>
                </a:solidFill>
              </a:rPr>
              <a:t>и смерти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267" y="3073467"/>
            <a:ext cx="731720" cy="1024408"/>
          </a:xfrm>
          <a:prstGeom prst="rect">
            <a:avLst/>
          </a:prstGeom>
        </p:spPr>
      </p:pic>
      <p:sp>
        <p:nvSpPr>
          <p:cNvPr id="26" name="Объект 6"/>
          <p:cNvSpPr txBox="1">
            <a:spLocks/>
          </p:cNvSpPr>
          <p:nvPr/>
        </p:nvSpPr>
        <p:spPr>
          <a:xfrm>
            <a:off x="611454" y="2046265"/>
            <a:ext cx="2281652" cy="64633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ru-RU" sz="1300" cap="none" dirty="0">
                <a:solidFill>
                  <a:srgbClr val="623B2A"/>
                </a:solidFill>
              </a:rPr>
              <a:t>Р</a:t>
            </a:r>
            <a:r>
              <a:rPr lang="ru-RU" sz="1300" cap="none" dirty="0" smtClean="0">
                <a:solidFill>
                  <a:srgbClr val="623B2A"/>
                </a:solidFill>
              </a:rPr>
              <a:t>егистрация </a:t>
            </a:r>
            <a:r>
              <a:rPr lang="ru-RU" sz="1300" cap="none" dirty="0">
                <a:solidFill>
                  <a:srgbClr val="623B2A"/>
                </a:solidFill>
              </a:rPr>
              <a:t>права собственности на объекты недвижимости по России </a:t>
            </a:r>
            <a:r>
              <a:rPr lang="ru-RU" sz="1300" b="0" cap="none" dirty="0">
                <a:solidFill>
                  <a:srgbClr val="623B2A"/>
                </a:solidFill>
              </a:rPr>
              <a:t>(во Дворце </a:t>
            </a:r>
            <a:r>
              <a:rPr lang="ru-RU" sz="1300" b="0" cap="none" dirty="0" err="1">
                <a:solidFill>
                  <a:srgbClr val="623B2A"/>
                </a:solidFill>
              </a:rPr>
              <a:t>госуслуг</a:t>
            </a:r>
            <a:r>
              <a:rPr lang="ru-RU" sz="1300" b="0" cap="none" dirty="0">
                <a:solidFill>
                  <a:srgbClr val="623B2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19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23" y="2232556"/>
            <a:ext cx="1225676" cy="984371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12" y="3566034"/>
            <a:ext cx="889274" cy="89227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87" y="1021867"/>
            <a:ext cx="951063" cy="947861"/>
          </a:xfrm>
          <a:prstGeom prst="rect">
            <a:avLst/>
          </a:prstGeom>
        </p:spPr>
      </p:pic>
      <p:grpSp>
        <p:nvGrpSpPr>
          <p:cNvPr id="88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9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1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2400" dirty="0" smtClean="0"/>
              <a:t>ЖИЗНЕННЫЕ СИТУАЦИИ</a:t>
            </a:r>
            <a:endParaRPr lang="ru-RU" sz="2400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114" name="Прямоугольник 113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Услуги «одним пакетом»</a:t>
            </a:r>
            <a:endParaRPr lang="ru-RU" b="0" cap="none" dirty="0">
              <a:solidFill>
                <a:schemeClr val="tx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634793"/>
              </p:ext>
            </p:extLst>
          </p:nvPr>
        </p:nvGraphicFramePr>
        <p:xfrm>
          <a:off x="471581" y="1046926"/>
          <a:ext cx="8477859" cy="361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5953">
                  <a:extLst>
                    <a:ext uri="{9D8B030D-6E8A-4147-A177-3AD203B41FA5}">
                      <a16:colId xmlns:a16="http://schemas.microsoft.com/office/drawing/2014/main" val="798597299"/>
                    </a:ext>
                  </a:extLst>
                </a:gridCol>
                <a:gridCol w="2825953">
                  <a:extLst>
                    <a:ext uri="{9D8B030D-6E8A-4147-A177-3AD203B41FA5}">
                      <a16:colId xmlns:a16="http://schemas.microsoft.com/office/drawing/2014/main" val="2860210907"/>
                    </a:ext>
                  </a:extLst>
                </a:gridCol>
                <a:gridCol w="2825953">
                  <a:extLst>
                    <a:ext uri="{9D8B030D-6E8A-4147-A177-3AD203B41FA5}">
                      <a16:colId xmlns:a16="http://schemas.microsoft.com/office/drawing/2014/main" val="2549453107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Приобретение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Я потерял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документы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Смена имени/фамилии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43569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Смена места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Я оплачиваю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налоги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Рождение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ребёнка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477052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Оформление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наследства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Я − автомобилист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Многодетная</a:t>
                      </a:r>
                      <a:r>
                        <a:rPr lang="en-US" sz="14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семья</a:t>
                      </a:r>
                      <a:endParaRPr lang="ru-RU" sz="1400" b="0" dirty="0" smtClean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9808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01" y="2341898"/>
            <a:ext cx="871364" cy="8713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69" y="3469892"/>
            <a:ext cx="930316" cy="9334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5" y="923632"/>
            <a:ext cx="1076885" cy="10805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" y="880405"/>
            <a:ext cx="1174451" cy="11744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1" y="2201498"/>
            <a:ext cx="1144821" cy="1144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962" y="3600586"/>
            <a:ext cx="779641" cy="8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Прямоугольник 1023"/>
          <p:cNvSpPr/>
          <p:nvPr/>
        </p:nvSpPr>
        <p:spPr>
          <a:xfrm>
            <a:off x="5299924" y="1630498"/>
            <a:ext cx="35925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/>
              <a:t>Московские </a:t>
            </a:r>
            <a:r>
              <a:rPr lang="ru-RU" sz="1400" b="1" dirty="0" smtClean="0"/>
              <a:t>центры                         «Мои </a:t>
            </a:r>
            <a:r>
              <a:rPr lang="ru-RU" sz="1400" b="1" dirty="0"/>
              <a:t>Документы» </a:t>
            </a:r>
            <a:r>
              <a:rPr lang="ru-RU" sz="1400" b="1" dirty="0" smtClean="0"/>
              <a:t>— лидеры </a:t>
            </a:r>
            <a:r>
              <a:rPr lang="ru-RU" sz="1400" b="1" dirty="0"/>
              <a:t>в </a:t>
            </a:r>
            <a:r>
              <a:rPr lang="ru-RU" sz="1400" b="1" dirty="0" smtClean="0"/>
              <a:t>стране</a:t>
            </a:r>
            <a:br>
              <a:rPr lang="ru-RU" sz="1400" b="1" dirty="0" smtClean="0"/>
            </a:br>
            <a:r>
              <a:rPr lang="ru-RU" sz="1400" b="1" dirty="0" smtClean="0"/>
              <a:t>и </a:t>
            </a:r>
            <a:r>
              <a:rPr lang="ru-RU" sz="1400" b="1" dirty="0"/>
              <a:t>мире по оказанию </a:t>
            </a:r>
            <a:r>
              <a:rPr lang="ru-RU" sz="1400" b="1" dirty="0" err="1" smtClean="0"/>
              <a:t>госуслуг</a:t>
            </a:r>
            <a:r>
              <a:rPr lang="ru-RU" sz="1400" b="1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ru-RU" sz="1400" dirty="0" smtClean="0"/>
              <a:t>Специалисты </a:t>
            </a:r>
            <a:r>
              <a:rPr lang="ru-RU" sz="1400" dirty="0"/>
              <a:t>центров всегда </a:t>
            </a:r>
            <a:r>
              <a:rPr lang="ru-RU" sz="1400" dirty="0" smtClean="0"/>
              <a:t>помогают посетителям </a:t>
            </a:r>
            <a:r>
              <a:rPr lang="ru-RU" sz="1400" dirty="0"/>
              <a:t>с  улыбкой и </a:t>
            </a:r>
            <a:r>
              <a:rPr lang="ru-RU" sz="1400" dirty="0" smtClean="0"/>
              <a:t>заботой. Каждый </a:t>
            </a:r>
            <a:r>
              <a:rPr lang="ru-RU" sz="1400" dirty="0"/>
              <a:t>из </a:t>
            </a:r>
            <a:r>
              <a:rPr lang="ru-RU" sz="1400" dirty="0" smtClean="0"/>
              <a:t>более 7 </a:t>
            </a:r>
            <a:r>
              <a:rPr lang="ru-RU" sz="1400" dirty="0"/>
              <a:t>тысяч сотрудников обязан соблюдать </a:t>
            </a:r>
            <a:r>
              <a:rPr lang="ru-RU" sz="1400" dirty="0" smtClean="0"/>
              <a:t>МОСКОВСКИЙ СТАНДАРТ ГОСУСЛУГ — свод </a:t>
            </a:r>
            <a:r>
              <a:rPr lang="ru-RU" sz="1400" dirty="0"/>
              <a:t>правил работы, который </a:t>
            </a:r>
            <a:r>
              <a:rPr lang="ru-RU" sz="1400" dirty="0" smtClean="0"/>
              <a:t>утвердил Мэр </a:t>
            </a:r>
            <a:r>
              <a:rPr lang="ru-RU" sz="1400" dirty="0"/>
              <a:t>Москвы С.С</a:t>
            </a:r>
            <a:r>
              <a:rPr lang="ru-RU" sz="1400" dirty="0" smtClean="0"/>
              <a:t>. </a:t>
            </a:r>
            <a:r>
              <a:rPr lang="ru-RU" sz="1400" dirty="0" err="1" smtClean="0"/>
              <a:t>Собянин</a:t>
            </a:r>
            <a:r>
              <a:rPr lang="ru-RU" sz="1400" dirty="0"/>
              <a:t>.</a:t>
            </a:r>
          </a:p>
        </p:txBody>
      </p:sp>
      <p:sp>
        <p:nvSpPr>
          <p:cNvPr id="59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2400" dirty="0" smtClean="0"/>
              <a:t>Принципы работы центров</a:t>
            </a:r>
            <a:endParaRPr lang="ru-RU" sz="24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Московский стандарт </a:t>
            </a:r>
            <a:r>
              <a:rPr lang="ru-RU" b="0" cap="none" dirty="0" err="1" smtClean="0">
                <a:solidFill>
                  <a:schemeClr val="tx2"/>
                </a:solidFill>
              </a:rPr>
              <a:t>госуслуг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32" y="929017"/>
            <a:ext cx="2707162" cy="39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2400" dirty="0" smtClean="0"/>
              <a:t>Принципы работы центров</a:t>
            </a:r>
            <a:endParaRPr lang="ru-RU" sz="24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Искренний сервис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64" name="Текст 3"/>
          <p:cNvSpPr>
            <a:spLocks noGrp="1"/>
          </p:cNvSpPr>
          <p:nvPr>
            <p:ph type="body" idx="14"/>
          </p:nvPr>
        </p:nvSpPr>
        <p:spPr>
          <a:xfrm>
            <a:off x="5377527" y="2271834"/>
            <a:ext cx="3298929" cy="1668068"/>
          </a:xfrm>
        </p:spPr>
        <p:txBody>
          <a:bodyPr>
            <a:noAutofit/>
          </a:bodyPr>
          <a:lstStyle/>
          <a:p>
            <a:pPr defTabSz="914400">
              <a:spcBef>
                <a:spcPts val="600"/>
              </a:spcBef>
            </a:pPr>
            <a:r>
              <a:rPr lang="ru-RU" sz="1800" cap="none" dirty="0" smtClean="0">
                <a:solidFill>
                  <a:schemeClr val="tx1"/>
                </a:solidFill>
              </a:rPr>
              <a:t>Искренний сервис —  </a:t>
            </a:r>
            <a:r>
              <a:rPr lang="ru-RU" sz="1800" b="0" cap="none" dirty="0">
                <a:solidFill>
                  <a:schemeClr val="tx1"/>
                </a:solidFill>
              </a:rPr>
              <a:t>э</a:t>
            </a:r>
            <a:r>
              <a:rPr lang="ru-RU" sz="1800" b="0" cap="none" dirty="0" smtClean="0">
                <a:solidFill>
                  <a:schemeClr val="tx1"/>
                </a:solidFill>
              </a:rPr>
              <a:t>то умение смотреть на ситуацию с позиции клиента и решать задачи с точки зрения его интересов.</a:t>
            </a:r>
            <a:endParaRPr lang="ru-RU" sz="1800" b="0" cap="none" dirty="0">
              <a:solidFill>
                <a:schemeClr val="tx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6"/>
          <a:stretch/>
        </p:blipFill>
        <p:spPr>
          <a:xfrm>
            <a:off x="5299924" y="1419622"/>
            <a:ext cx="2938814" cy="102804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4"/>
          <a:stretch/>
        </p:blipFill>
        <p:spPr>
          <a:xfrm>
            <a:off x="1187990" y="715217"/>
            <a:ext cx="2808312" cy="44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2919" y="2187429"/>
            <a:ext cx="4425545" cy="218452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Тренеры Учебного центра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это </a:t>
            </a:r>
            <a:r>
              <a:rPr lang="ru-RU" dirty="0">
                <a:solidFill>
                  <a:schemeClr val="tx1"/>
                </a:solidFill>
              </a:rPr>
              <a:t>ранее работавшие в окнах специалисты, которые успешно освоили услуги различных направлений и на основе своего опыта и знаний готовы обучать слушателей, и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и алгоритмам работы  </a:t>
            </a:r>
            <a:r>
              <a:rPr lang="ru-RU" dirty="0" smtClean="0">
                <a:solidFill>
                  <a:schemeClr val="tx1"/>
                </a:solidFill>
              </a:rPr>
              <a:t>              в </a:t>
            </a:r>
            <a:r>
              <a:rPr lang="ru-RU" dirty="0">
                <a:solidFill>
                  <a:schemeClr val="tx1"/>
                </a:solidFill>
              </a:rPr>
              <a:t>нестандартных ситуациях.</a:t>
            </a:r>
          </a:p>
          <a:p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67544" y="250456"/>
            <a:ext cx="4832380" cy="4647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40"/>
              </a:lnSpc>
            </a:pPr>
            <a:r>
              <a:rPr lang="ru-RU" sz="2400" dirty="0"/>
              <a:t>Учебный центр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Обучение и повышение квалификации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" y="987574"/>
            <a:ext cx="4172366" cy="3716445"/>
          </a:xfrm>
          <a:prstGeom prst="rect">
            <a:avLst/>
          </a:prstGeom>
        </p:spPr>
      </p:pic>
      <p:sp>
        <p:nvSpPr>
          <p:cNvPr id="26" name="Текст 3"/>
          <p:cNvSpPr txBox="1">
            <a:spLocks/>
          </p:cNvSpPr>
          <p:nvPr/>
        </p:nvSpPr>
        <p:spPr>
          <a:xfrm>
            <a:off x="4322919" y="1090346"/>
            <a:ext cx="4139762" cy="112527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i="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cap="none" dirty="0" smtClean="0"/>
              <a:t>Качественное корпоративное обучение – основа профессионального предоставления государственных услуг в наших центрах.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8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8044" y="2604540"/>
            <a:ext cx="1981034" cy="415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&gt;</a:t>
            </a:r>
            <a:r>
              <a:rPr lang="ru-RU" sz="3600" b="1" dirty="0" smtClean="0">
                <a:solidFill>
                  <a:schemeClr val="accent1"/>
                </a:solidFill>
              </a:rPr>
              <a:t>17</a:t>
            </a:r>
            <a:r>
              <a:rPr lang="en-US" sz="3600" b="1" dirty="0" smtClean="0">
                <a:solidFill>
                  <a:schemeClr val="accent1"/>
                </a:solidFill>
              </a:rPr>
              <a:t>000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2705" y="3053439"/>
            <a:ext cx="2398593" cy="1179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b="1" dirty="0" smtClean="0">
                <a:solidFill>
                  <a:schemeClr val="tx2"/>
                </a:solidFill>
              </a:rPr>
              <a:t>человеко-курсов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48747" y="1424400"/>
            <a:ext cx="1281980" cy="37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&gt;</a:t>
            </a:r>
            <a:r>
              <a:rPr lang="ru-RU" sz="3600" b="1" dirty="0" smtClean="0">
                <a:solidFill>
                  <a:schemeClr val="accent1"/>
                </a:solidFill>
              </a:rPr>
              <a:t>60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9924" y="1164376"/>
            <a:ext cx="3960045" cy="661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sz="1600" smtClean="0">
                <a:solidFill>
                  <a:schemeClr val="accent1"/>
                </a:solidFill>
              </a:rPr>
              <a:t>очных программ</a:t>
            </a: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для повышения квалификации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10520" y="4001767"/>
            <a:ext cx="3653078" cy="360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sz="1600" dirty="0">
                <a:solidFill>
                  <a:schemeClr val="accent1"/>
                </a:solidFill>
              </a:rPr>
              <a:t>к</a:t>
            </a:r>
            <a:r>
              <a:rPr lang="ru-RU" sz="1600" dirty="0" smtClean="0">
                <a:solidFill>
                  <a:schemeClr val="accent1"/>
                </a:solidFill>
              </a:rPr>
              <a:t>урсов  </a:t>
            </a:r>
            <a:r>
              <a:rPr lang="ru-RU" sz="1600" dirty="0" smtClean="0">
                <a:solidFill>
                  <a:schemeClr val="tx2"/>
                </a:solidFill>
              </a:rPr>
              <a:t>дистанционного обучения</a:t>
            </a:r>
            <a:endParaRPr lang="ru-RU" sz="1600" dirty="0">
              <a:solidFill>
                <a:schemeClr val="tx2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102819" y="3669195"/>
            <a:ext cx="2055867" cy="905613"/>
            <a:chOff x="6610128" y="1684960"/>
            <a:chExt cx="2055867" cy="905613"/>
          </a:xfrm>
        </p:grpSpPr>
        <p:pic>
          <p:nvPicPr>
            <p:cNvPr id="1027" name="Picture 3" descr="\\hamatovaor\Users\User\Google Диск\МФЦ\_БРЕНДИРОВАНИЕ И РЕКЛАМА\макеты\_Пиктограммы\icons-0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11"/>
            <a:stretch/>
          </p:blipFill>
          <p:spPr bwMode="auto">
            <a:xfrm>
              <a:off x="7640262" y="1684960"/>
              <a:ext cx="1025733" cy="90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6610128" y="2008886"/>
              <a:ext cx="128198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accent1"/>
                  </a:solidFill>
                </a:rPr>
                <a:t>&gt;</a:t>
              </a:r>
              <a:r>
                <a:rPr lang="ru-RU" sz="3600" b="1" dirty="0" smtClean="0">
                  <a:solidFill>
                    <a:schemeClr val="accent1"/>
                  </a:solidFill>
                </a:rPr>
                <a:t>120</a:t>
              </a:r>
              <a:endParaRPr lang="ru-RU" sz="2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5328452" y="2302538"/>
            <a:ext cx="3931518" cy="1366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sz="1600" dirty="0">
                <a:solidFill>
                  <a:schemeClr val="accent1"/>
                </a:solidFill>
              </a:rPr>
              <a:t>о</a:t>
            </a:r>
            <a:r>
              <a:rPr lang="ru-RU" sz="1600" dirty="0" smtClean="0">
                <a:solidFill>
                  <a:schemeClr val="accent1"/>
                </a:solidFill>
              </a:rPr>
              <a:t>бучающая </a:t>
            </a:r>
            <a:r>
              <a:rPr lang="ru-RU" sz="1600" dirty="0">
                <a:solidFill>
                  <a:schemeClr val="accent1"/>
                </a:solidFill>
              </a:rPr>
              <a:t>программа по приему маломобильных </a:t>
            </a:r>
            <a:r>
              <a:rPr lang="ru-RU" sz="1600" dirty="0" smtClean="0">
                <a:solidFill>
                  <a:schemeClr val="accent1"/>
                </a:solidFill>
              </a:rPr>
              <a:t>граждан</a:t>
            </a:r>
          </a:p>
          <a:p>
            <a:r>
              <a:rPr lang="ru-RU" sz="1600" dirty="0">
                <a:solidFill>
                  <a:schemeClr val="tx2"/>
                </a:solidFill>
              </a:rPr>
              <a:t>тренинг «Культура </a:t>
            </a:r>
            <a:r>
              <a:rPr lang="ru-RU" sz="1600" dirty="0" smtClean="0">
                <a:solidFill>
                  <a:schemeClr val="tx2"/>
                </a:solidFill>
              </a:rPr>
              <a:t>общения</a:t>
            </a:r>
            <a:br>
              <a:rPr lang="ru-RU" sz="1600" dirty="0" smtClean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и </a:t>
            </a:r>
            <a:r>
              <a:rPr lang="ru-RU" sz="1600" dirty="0">
                <a:solidFill>
                  <a:schemeClr val="tx2"/>
                </a:solidFill>
              </a:rPr>
              <a:t>обслуживания людей с инвалидностью и ММГ»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32400" y="4792387"/>
            <a:ext cx="1916678" cy="371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sz="1000" dirty="0" smtClean="0">
                <a:solidFill>
                  <a:schemeClr val="accent3"/>
                </a:solidFill>
              </a:rPr>
              <a:t>Данные 2018 г.</a:t>
            </a:r>
            <a:endParaRPr lang="ru-RU" sz="1000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75" y="1380062"/>
            <a:ext cx="896190" cy="2816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50" y="1048684"/>
            <a:ext cx="1181420" cy="8224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283339" y="2423293"/>
            <a:ext cx="2136461" cy="809065"/>
            <a:chOff x="2644419" y="2548735"/>
            <a:chExt cx="2136461" cy="8090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419" y="2592729"/>
              <a:ext cx="775453" cy="75618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899" y="2548735"/>
              <a:ext cx="773981" cy="76646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625" y="2556321"/>
              <a:ext cx="809336" cy="801479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5" y="1635646"/>
            <a:ext cx="833898" cy="836715"/>
          </a:xfrm>
          <a:prstGeom prst="rect">
            <a:avLst/>
          </a:prstGeom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467544" y="250456"/>
            <a:ext cx="4832380" cy="4647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40"/>
              </a:lnSpc>
            </a:pPr>
            <a:r>
              <a:rPr lang="ru-RU" sz="2400" dirty="0"/>
              <a:t>Учебный центр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Обучение и повышение квалификации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89540" y="1121616"/>
            <a:ext cx="2736304" cy="1676721"/>
          </a:xfrm>
        </p:spPr>
        <p:txBody>
          <a:bodyPr>
            <a:noAutofit/>
          </a:bodyPr>
          <a:lstStyle/>
          <a:p>
            <a:pPr algn="r"/>
            <a:r>
              <a:rPr lang="ru-RU" sz="2000" cap="none" dirty="0" smtClean="0">
                <a:solidFill>
                  <a:schemeClr val="tx2"/>
                </a:solidFill>
              </a:rPr>
              <a:t>Мы слышим, чего хотят посетители,</a:t>
            </a:r>
            <a:br>
              <a:rPr lang="ru-RU" sz="2000" cap="none" dirty="0" smtClean="0">
                <a:solidFill>
                  <a:schemeClr val="tx2"/>
                </a:solidFill>
              </a:rPr>
            </a:br>
            <a:r>
              <a:rPr lang="ru-RU" sz="2000" cap="none" dirty="0" smtClean="0">
                <a:solidFill>
                  <a:schemeClr val="tx2"/>
                </a:solidFill>
              </a:rPr>
              <a:t>и делаем то, </a:t>
            </a:r>
            <a:br>
              <a:rPr lang="ru-RU" sz="2000" cap="none" dirty="0" smtClean="0">
                <a:solidFill>
                  <a:schemeClr val="tx2"/>
                </a:solidFill>
              </a:rPr>
            </a:br>
            <a:r>
              <a:rPr lang="ru-RU" sz="2000" cap="none" dirty="0" smtClean="0">
                <a:solidFill>
                  <a:schemeClr val="tx2"/>
                </a:solidFill>
              </a:rPr>
              <a:t>о чем они просят</a:t>
            </a:r>
            <a:endParaRPr lang="ru-RU" sz="2000" cap="none" dirty="0">
              <a:solidFill>
                <a:schemeClr val="tx2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9"/>
          </p:nvPr>
        </p:nvSpPr>
        <p:spPr>
          <a:xfrm>
            <a:off x="3877372" y="2703610"/>
            <a:ext cx="4248472" cy="576064"/>
          </a:xfrm>
        </p:spPr>
        <p:txBody>
          <a:bodyPr>
            <a:normAutofit/>
          </a:bodyPr>
          <a:lstStyle/>
          <a:p>
            <a:pPr algn="r"/>
            <a:r>
              <a:rPr lang="ru-RU" i="1" dirty="0" smtClean="0">
                <a:solidFill>
                  <a:schemeClr val="tx2"/>
                </a:solidFill>
              </a:rPr>
              <a:t>И даже чуточку больше…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250456"/>
            <a:ext cx="4832380" cy="4647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40"/>
              </a:lnSpc>
            </a:pPr>
            <a:r>
              <a:rPr lang="ru-RU" sz="2400" dirty="0" smtClean="0"/>
              <a:t>Спасибо за внимание!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43" y="694331"/>
            <a:ext cx="4920541" cy="47214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63838"/>
            <a:ext cx="1792410" cy="762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14178"/>
            <a:ext cx="4346598" cy="28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/>
          <a:stretch/>
        </p:blipFill>
        <p:spPr>
          <a:xfrm>
            <a:off x="1871803" y="670023"/>
            <a:ext cx="7272197" cy="44603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7544" y="1275605"/>
            <a:ext cx="3096344" cy="343663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5128" y="1465591"/>
            <a:ext cx="2886752" cy="3057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МОСКВА –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в тройке мировых лидеров по развитию </a:t>
            </a:r>
            <a:r>
              <a:rPr lang="ru-RU" sz="1600" b="1" dirty="0" err="1" smtClean="0">
                <a:solidFill>
                  <a:schemeClr val="bg1"/>
                </a:solidFill>
              </a:rPr>
              <a:t>госуслуг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по итогам исследования, проведенного </a:t>
            </a:r>
            <a:r>
              <a:rPr lang="en-US" sz="1600" dirty="0" err="1" smtClean="0">
                <a:solidFill>
                  <a:schemeClr val="bg1"/>
                </a:solidFill>
              </a:rPr>
              <a:t>Pricewaterhouse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Coopers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Заголовок 6"/>
          <p:cNvSpPr txBox="1">
            <a:spLocks/>
          </p:cNvSpPr>
          <p:nvPr/>
        </p:nvSpPr>
        <p:spPr>
          <a:xfrm>
            <a:off x="467544" y="271799"/>
            <a:ext cx="3422934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 МИРЕ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Достижения</a:t>
            </a:r>
            <a:endParaRPr lang="ru-RU" b="0" cap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6258"/>
            <a:ext cx="3749365" cy="1694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0162"/>
            <a:ext cx="3749365" cy="1700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58740"/>
            <a:ext cx="3749365" cy="1694835"/>
          </a:xfrm>
          <a:prstGeom prst="rect">
            <a:avLst/>
          </a:prstGeom>
        </p:spPr>
      </p:pic>
      <p:sp>
        <p:nvSpPr>
          <p:cNvPr id="20" name="Заголовок 6"/>
          <p:cNvSpPr txBox="1">
            <a:spLocks/>
          </p:cNvSpPr>
          <p:nvPr/>
        </p:nvSpPr>
        <p:spPr>
          <a:xfrm>
            <a:off x="467544" y="271799"/>
            <a:ext cx="3422934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 РОССИИ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Достижения</a:t>
            </a:r>
            <a:r>
              <a:rPr lang="en-US" b="0" cap="none" dirty="0" smtClean="0">
                <a:solidFill>
                  <a:schemeClr val="tx2"/>
                </a:solidFill>
              </a:rPr>
              <a:t> (</a:t>
            </a:r>
            <a:r>
              <a:rPr lang="ru-RU" b="0" cap="none" dirty="0" smtClean="0">
                <a:solidFill>
                  <a:schemeClr val="tx2"/>
                </a:solidFill>
              </a:rPr>
              <a:t>данные </a:t>
            </a:r>
            <a:r>
              <a:rPr lang="ru-RU" b="0" cap="none" dirty="0" smtClean="0">
                <a:solidFill>
                  <a:schemeClr val="tx2"/>
                </a:solidFill>
              </a:rPr>
              <a:t>2017 </a:t>
            </a:r>
            <a:r>
              <a:rPr lang="ru-RU" b="0" cap="none" dirty="0" smtClean="0">
                <a:solidFill>
                  <a:schemeClr val="tx2"/>
                </a:solidFill>
              </a:rPr>
              <a:t>г.)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73" y="2958740"/>
            <a:ext cx="3746000" cy="16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331640" y="1096360"/>
            <a:ext cx="1369323" cy="1542408"/>
            <a:chOff x="259994" y="1096360"/>
            <a:chExt cx="1369323" cy="1542408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259994" y="1789909"/>
              <a:ext cx="13693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accent1"/>
                  </a:solidFill>
                </a:rPr>
                <a:t>&gt;</a:t>
              </a:r>
              <a:r>
                <a:rPr lang="ru-RU" sz="4000" b="1" dirty="0" smtClean="0">
                  <a:solidFill>
                    <a:schemeClr val="accent1"/>
                  </a:solidFill>
                </a:rPr>
                <a:t>180</a:t>
              </a:r>
              <a:endParaRPr lang="ru-RU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17054" y="2330991"/>
              <a:ext cx="8162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tx2"/>
                  </a:solidFill>
                </a:rPr>
                <a:t>услуг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12" y="1096360"/>
              <a:ext cx="747792" cy="747792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3121529" y="1142306"/>
            <a:ext cx="1124045" cy="1635279"/>
            <a:chOff x="2402464" y="1142306"/>
            <a:chExt cx="1124045" cy="1635279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2402464" y="1797719"/>
              <a:ext cx="1124045" cy="70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accent1"/>
                  </a:solidFill>
                </a:rPr>
                <a:t>130</a:t>
              </a:r>
              <a:endParaRPr lang="ru-RU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2543582" y="2340542"/>
              <a:ext cx="955014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ц</a:t>
              </a:r>
              <a:r>
                <a:rPr lang="ru-RU" sz="1400" dirty="0" smtClean="0">
                  <a:solidFill>
                    <a:schemeClr val="tx2"/>
                  </a:solidFill>
                </a:rPr>
                <a:t>ентров </a:t>
              </a:r>
              <a:r>
                <a:rPr lang="ru-RU" sz="1400" dirty="0" err="1" smtClean="0">
                  <a:solidFill>
                    <a:schemeClr val="tx2"/>
                  </a:solidFill>
                </a:rPr>
                <a:t>госуслуг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086" y="1142306"/>
              <a:ext cx="785778" cy="78028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686285" y="1142306"/>
            <a:ext cx="1729787" cy="1494488"/>
            <a:chOff x="4208948" y="1142306"/>
            <a:chExt cx="1729787" cy="1494488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4208948" y="1782849"/>
              <a:ext cx="17297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accent1"/>
                  </a:solidFill>
                </a:rPr>
                <a:t>&gt;7000</a:t>
              </a:r>
              <a:endParaRPr lang="ru-RU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512159" y="2329017"/>
              <a:ext cx="12427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chemeClr val="tx2"/>
                  </a:solidFill>
                </a:rPr>
                <a:t>сотрудников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611" y="1142306"/>
              <a:ext cx="767489" cy="772894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6690340" y="1147489"/>
            <a:ext cx="1665329" cy="1496269"/>
            <a:chOff x="6415754" y="1147489"/>
            <a:chExt cx="1665329" cy="1496269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6415754" y="1792199"/>
              <a:ext cx="1665329" cy="851559"/>
              <a:chOff x="5230632" y="1660195"/>
              <a:chExt cx="1665329" cy="851559"/>
            </a:xfrm>
          </p:grpSpPr>
          <p:sp>
            <p:nvSpPr>
              <p:cNvPr id="124" name="Прямоугольник 123"/>
              <p:cNvSpPr/>
              <p:nvPr/>
            </p:nvSpPr>
            <p:spPr>
              <a:xfrm>
                <a:off x="5230632" y="1660195"/>
                <a:ext cx="166532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accent1"/>
                    </a:solidFill>
                  </a:rPr>
                  <a:t>&gt;</a:t>
                </a:r>
                <a:r>
                  <a:rPr lang="ru-RU" sz="4000" b="1" dirty="0" smtClean="0">
                    <a:solidFill>
                      <a:schemeClr val="accent1"/>
                    </a:solidFill>
                  </a:rPr>
                  <a:t>660</a:t>
                </a:r>
                <a:r>
                  <a:rPr lang="en-US" sz="4000" b="1" dirty="0" smtClean="0">
                    <a:solidFill>
                      <a:schemeClr val="accent1"/>
                    </a:solidFill>
                  </a:rPr>
                  <a:t>0</a:t>
                </a:r>
                <a:endParaRPr lang="ru-RU" sz="4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5" name="Прямоугольник 124"/>
              <p:cNvSpPr/>
              <p:nvPr/>
            </p:nvSpPr>
            <p:spPr>
              <a:xfrm>
                <a:off x="5471276" y="2203977"/>
                <a:ext cx="124277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tx2"/>
                    </a:solidFill>
                  </a:rPr>
                  <a:t>о</a:t>
                </a:r>
                <a:r>
                  <a:rPr lang="ru-RU" sz="1400" dirty="0" smtClean="0">
                    <a:solidFill>
                      <a:schemeClr val="tx2"/>
                    </a:solidFill>
                  </a:rPr>
                  <a:t>кон приема</a:t>
                </a:r>
                <a:endParaRPr lang="ru-RU" sz="14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940" y="1147489"/>
              <a:ext cx="717213" cy="71721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1674593" y="2962572"/>
            <a:ext cx="1124045" cy="1405522"/>
            <a:chOff x="602947" y="3138326"/>
            <a:chExt cx="1124045" cy="1405522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138326"/>
              <a:ext cx="688474" cy="693323"/>
            </a:xfrm>
            <a:prstGeom prst="rect">
              <a:avLst/>
            </a:prstGeom>
          </p:spPr>
        </p:pic>
        <p:sp>
          <p:nvSpPr>
            <p:cNvPr id="88" name="Прямоугольник 87"/>
            <p:cNvSpPr/>
            <p:nvPr/>
          </p:nvSpPr>
          <p:spPr>
            <a:xfrm>
              <a:off x="602947" y="3835963"/>
              <a:ext cx="278554" cy="70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accent1"/>
                  </a:solidFill>
                </a:rPr>
                <a:t>7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910778" y="3917919"/>
              <a:ext cx="8162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д</a:t>
              </a:r>
              <a:r>
                <a:rPr lang="ru-RU" sz="1400" dirty="0" smtClean="0">
                  <a:solidFill>
                    <a:schemeClr val="tx2"/>
                  </a:solidFill>
                </a:rPr>
                <a:t>ней</a:t>
              </a:r>
              <a:r>
                <a:rPr lang="en-US" sz="1400" dirty="0" smtClean="0">
                  <a:solidFill>
                    <a:schemeClr val="tx2"/>
                  </a:solidFill>
                </a:rPr>
                <a:t> </a:t>
              </a:r>
              <a:r>
                <a:rPr lang="ru-RU" sz="1400" dirty="0" smtClean="0">
                  <a:solidFill>
                    <a:schemeClr val="tx2"/>
                  </a:solidFill>
                </a:rPr>
                <a:t>в </a:t>
              </a:r>
              <a:r>
                <a:rPr lang="ru-RU" sz="1400" dirty="0">
                  <a:solidFill>
                    <a:schemeClr val="tx2"/>
                  </a:solidFill>
                </a:rPr>
                <a:t>неделю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729391" y="2855062"/>
            <a:ext cx="1780808" cy="1622139"/>
            <a:chOff x="6404225" y="3030816"/>
            <a:chExt cx="1780808" cy="1622139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6404225" y="3684614"/>
              <a:ext cx="1780808" cy="968341"/>
              <a:chOff x="5263711" y="1672679"/>
              <a:chExt cx="1780808" cy="968341"/>
            </a:xfrm>
          </p:grpSpPr>
          <p:sp>
            <p:nvSpPr>
              <p:cNvPr id="129" name="Прямоугольник 128"/>
              <p:cNvSpPr/>
              <p:nvPr/>
            </p:nvSpPr>
            <p:spPr>
              <a:xfrm>
                <a:off x="5263711" y="1672679"/>
                <a:ext cx="17808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600" b="1" dirty="0" smtClean="0">
                    <a:solidFill>
                      <a:schemeClr val="accent1"/>
                    </a:solidFill>
                  </a:rPr>
                  <a:t>~</a:t>
                </a:r>
                <a:r>
                  <a:rPr lang="en-US" sz="3600" b="1" dirty="0" smtClean="0">
                    <a:solidFill>
                      <a:schemeClr val="accent1"/>
                    </a:solidFill>
                  </a:rPr>
                  <a:t>70000</a:t>
                </a:r>
                <a:endParaRPr lang="ru-RU" sz="3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0" name="Прямоугольник 129"/>
              <p:cNvSpPr/>
              <p:nvPr/>
            </p:nvSpPr>
            <p:spPr>
              <a:xfrm>
                <a:off x="5471276" y="2203977"/>
                <a:ext cx="1319693" cy="437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dirty="0">
                    <a:solidFill>
                      <a:schemeClr val="tx2"/>
                    </a:solidFill>
                  </a:rPr>
                  <a:t>посетителей в день</a:t>
                </a:r>
              </a:p>
            </p:txBody>
          </p:sp>
        </p:grp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572" y="3030816"/>
              <a:ext cx="691477" cy="691477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886615" y="2679308"/>
            <a:ext cx="1784646" cy="1660424"/>
            <a:chOff x="4322788" y="2855062"/>
            <a:chExt cx="1784646" cy="1660424"/>
          </a:xfrm>
        </p:grpSpPr>
        <p:sp>
          <p:nvSpPr>
            <p:cNvPr id="134" name="Прямоугольник 133"/>
            <p:cNvSpPr/>
            <p:nvPr/>
          </p:nvSpPr>
          <p:spPr>
            <a:xfrm>
              <a:off x="4448878" y="3906088"/>
              <a:ext cx="1658556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услуг без привязки к месту </a:t>
              </a:r>
              <a:r>
                <a:rPr lang="ru-RU" sz="1400" dirty="0" smtClean="0">
                  <a:solidFill>
                    <a:schemeClr val="tx2"/>
                  </a:solidFill>
                </a:rPr>
                <a:t>жительства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pic>
          <p:nvPicPr>
            <p:cNvPr id="1025" name="Рисунок 10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788" y="2855062"/>
              <a:ext cx="1182089" cy="1182089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3256842" y="2915333"/>
            <a:ext cx="1921637" cy="1980542"/>
            <a:chOff x="2484650" y="3091087"/>
            <a:chExt cx="1921637" cy="1980542"/>
          </a:xfrm>
        </p:grpSpPr>
        <p:grpSp>
          <p:nvGrpSpPr>
            <p:cNvPr id="1027" name="Группа 1026"/>
            <p:cNvGrpSpPr/>
            <p:nvPr/>
          </p:nvGrpSpPr>
          <p:grpSpPr>
            <a:xfrm>
              <a:off x="2484650" y="3915165"/>
              <a:ext cx="1921637" cy="1156464"/>
              <a:chOff x="2756854" y="2954726"/>
              <a:chExt cx="1921637" cy="1156464"/>
            </a:xfrm>
          </p:grpSpPr>
          <p:sp>
            <p:nvSpPr>
              <p:cNvPr id="41" name="Объект 6"/>
              <p:cNvSpPr txBox="1">
                <a:spLocks/>
              </p:cNvSpPr>
              <p:nvPr/>
            </p:nvSpPr>
            <p:spPr>
              <a:xfrm>
                <a:off x="2776680" y="3193974"/>
                <a:ext cx="1560002" cy="249275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70000"/>
                  </a:lnSpc>
                  <a:buNone/>
                </a:pPr>
                <a:r>
                  <a:rPr lang="ru-RU" sz="1600" dirty="0" smtClean="0"/>
                  <a:t>8.00</a:t>
                </a:r>
                <a:r>
                  <a:rPr lang="ru-RU" dirty="0" smtClean="0"/>
                  <a:t> </a:t>
                </a:r>
                <a:r>
                  <a:rPr lang="ru-RU" b="0" cap="none" dirty="0" smtClean="0">
                    <a:solidFill>
                      <a:schemeClr val="tx2"/>
                    </a:solidFill>
                  </a:rPr>
                  <a:t>до</a:t>
                </a:r>
                <a:r>
                  <a:rPr lang="ru-RU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 smtClean="0"/>
                  <a:t>20.00</a:t>
                </a:r>
                <a:endParaRPr lang="ru-RU" dirty="0"/>
              </a:p>
            </p:txBody>
          </p:sp>
          <p:sp>
            <p:nvSpPr>
              <p:cNvPr id="136" name="Объект 6"/>
              <p:cNvSpPr txBox="1">
                <a:spLocks/>
              </p:cNvSpPr>
              <p:nvPr/>
            </p:nvSpPr>
            <p:spPr>
              <a:xfrm>
                <a:off x="2756854" y="3865133"/>
                <a:ext cx="1921637" cy="246057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70000"/>
                  </a:lnSpc>
                  <a:buNone/>
                </a:pPr>
                <a:r>
                  <a:rPr lang="ru-RU" sz="1600" dirty="0" smtClean="0"/>
                  <a:t>10.00</a:t>
                </a:r>
                <a:r>
                  <a:rPr lang="ru-RU" sz="1800" dirty="0" smtClean="0"/>
                  <a:t> </a:t>
                </a:r>
                <a:r>
                  <a:rPr lang="ru-RU" b="0" cap="none" dirty="0" smtClean="0">
                    <a:solidFill>
                      <a:schemeClr val="tx2"/>
                    </a:solidFill>
                  </a:rPr>
                  <a:t>до</a:t>
                </a:r>
                <a:r>
                  <a:rPr lang="ru-RU" sz="1800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 smtClean="0"/>
                  <a:t>22.00</a:t>
                </a:r>
                <a:endParaRPr lang="ru-RU" sz="1600" dirty="0"/>
              </a:p>
            </p:txBody>
          </p:sp>
          <p:sp>
            <p:nvSpPr>
              <p:cNvPr id="137" name="Объект 6"/>
              <p:cNvSpPr txBox="1">
                <a:spLocks/>
              </p:cNvSpPr>
              <p:nvPr/>
            </p:nvSpPr>
            <p:spPr>
              <a:xfrm>
                <a:off x="2776680" y="3373841"/>
                <a:ext cx="1707844" cy="52079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200" cap="none" dirty="0" smtClean="0">
                    <a:solidFill>
                      <a:schemeClr val="accent2"/>
                    </a:solidFill>
                  </a:rPr>
                  <a:t>ФЛАГМАНЫ И ДВОРЕЦ ГОСУСЛУГ:</a:t>
                </a:r>
                <a:endParaRPr lang="ru-RU" sz="1200" cap="none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8" name="Объект 6"/>
              <p:cNvSpPr txBox="1">
                <a:spLocks/>
              </p:cNvSpPr>
              <p:nvPr/>
            </p:nvSpPr>
            <p:spPr>
              <a:xfrm>
                <a:off x="2776680" y="2954726"/>
                <a:ext cx="1284246" cy="274741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200" cap="none" dirty="0" smtClean="0">
                    <a:solidFill>
                      <a:schemeClr val="accent2"/>
                    </a:solidFill>
                  </a:rPr>
                  <a:t>ЦЕНТРЫ:</a:t>
                </a:r>
                <a:endParaRPr lang="ru-RU" sz="1200" cap="none" dirty="0">
                  <a:solidFill>
                    <a:schemeClr val="accent2"/>
                  </a:solidFill>
                </a:endParaRPr>
              </a:p>
            </p:txBody>
          </p:sp>
        </p:grp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132" y="3091087"/>
              <a:ext cx="710038" cy="710038"/>
            </a:xfrm>
            <a:prstGeom prst="rect">
              <a:avLst/>
            </a:prstGeom>
          </p:spPr>
        </p:pic>
      </p:grpSp>
      <p:sp>
        <p:nvSpPr>
          <p:cNvPr id="46" name="Заголовок 6"/>
          <p:cNvSpPr txBox="1">
            <a:spLocks/>
          </p:cNvSpPr>
          <p:nvPr/>
        </p:nvSpPr>
        <p:spPr>
          <a:xfrm>
            <a:off x="1691680" y="271799"/>
            <a:ext cx="3744416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ДОСТУПНОСТЬ УСЛУГ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7" b="20506"/>
          <a:stretch/>
        </p:blipFill>
        <p:spPr>
          <a:xfrm>
            <a:off x="72141" y="181973"/>
            <a:ext cx="1589035" cy="1250668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Территории</a:t>
            </a:r>
            <a:endParaRPr lang="ru-RU" b="0" cap="none" dirty="0">
              <a:solidFill>
                <a:schemeClr val="tx2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691680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6"/>
          <p:cNvSpPr txBox="1">
            <a:spLocks/>
          </p:cNvSpPr>
          <p:nvPr/>
        </p:nvSpPr>
        <p:spPr>
          <a:xfrm>
            <a:off x="1691680" y="2166171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Предварительная</a:t>
            </a:r>
            <a:br>
              <a:rPr lang="ru-RU" b="0" cap="none" dirty="0" smtClean="0">
                <a:solidFill>
                  <a:schemeClr val="tx2"/>
                </a:solidFill>
              </a:rPr>
            </a:br>
            <a:r>
              <a:rPr lang="ru-RU" b="0" cap="none" dirty="0" smtClean="0">
                <a:solidFill>
                  <a:schemeClr val="tx2"/>
                </a:solidFill>
              </a:rPr>
              <a:t>запись</a:t>
            </a:r>
            <a:endParaRPr lang="ru-RU" b="0" cap="none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96754" y="2255564"/>
            <a:ext cx="2159422" cy="523220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ru-RU" sz="1400" dirty="0">
                <a:solidFill>
                  <a:schemeClr val="tx2"/>
                </a:solidFill>
              </a:rPr>
              <a:t>Уведомление 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о готовности документов</a:t>
            </a:r>
          </a:p>
        </p:txBody>
      </p:sp>
      <p:sp>
        <p:nvSpPr>
          <p:cNvPr id="29" name="Объект 6"/>
          <p:cNvSpPr txBox="1">
            <a:spLocks/>
          </p:cNvSpPr>
          <p:nvPr/>
        </p:nvSpPr>
        <p:spPr>
          <a:xfrm>
            <a:off x="6634465" y="2268088"/>
            <a:ext cx="2087415" cy="4783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Онлайн-мониторинг загруженности центров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63" name="Заголовок 6"/>
          <p:cNvSpPr txBox="1">
            <a:spLocks/>
          </p:cNvSpPr>
          <p:nvPr/>
        </p:nvSpPr>
        <p:spPr>
          <a:xfrm>
            <a:off x="1691680" y="271799"/>
            <a:ext cx="3744416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УПРАВЛЕНИЕ ОЧЕРЕДЯМИ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9"/>
          <a:stretch/>
        </p:blipFill>
        <p:spPr>
          <a:xfrm>
            <a:off x="175835" y="117231"/>
            <a:ext cx="1553651" cy="132715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578237" y="3174099"/>
            <a:ext cx="1983293" cy="1595390"/>
            <a:chOff x="1578237" y="3125369"/>
            <a:chExt cx="1983293" cy="1595390"/>
          </a:xfrm>
        </p:grpSpPr>
        <p:sp>
          <p:nvSpPr>
            <p:cNvPr id="15" name="Объект 6"/>
            <p:cNvSpPr txBox="1">
              <a:spLocks/>
            </p:cNvSpPr>
            <p:nvPr/>
          </p:nvSpPr>
          <p:spPr>
            <a:xfrm>
              <a:off x="2541660" y="3377818"/>
              <a:ext cx="1019870" cy="85582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None/>
              </a:pPr>
              <a:r>
                <a:rPr lang="ru-RU" sz="5400" dirty="0" smtClean="0"/>
                <a:t>3</a:t>
              </a:r>
              <a:r>
                <a:rPr lang="ru-RU" sz="1800" cap="none" dirty="0"/>
                <a:t> </a:t>
              </a:r>
              <a:r>
                <a:rPr lang="ru-RU" sz="1600" cap="none" dirty="0" smtClean="0"/>
                <a:t>минуты</a:t>
              </a:r>
              <a:endParaRPr lang="ru-RU" sz="2000" dirty="0"/>
            </a:p>
          </p:txBody>
        </p:sp>
        <p:sp>
          <p:nvSpPr>
            <p:cNvPr id="16" name="Объект 6"/>
            <p:cNvSpPr txBox="1">
              <a:spLocks/>
            </p:cNvSpPr>
            <p:nvPr/>
          </p:nvSpPr>
          <p:spPr>
            <a:xfrm>
              <a:off x="1706998" y="4202788"/>
              <a:ext cx="1449934" cy="51797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b="0" cap="none" dirty="0" smtClean="0">
                  <a:solidFill>
                    <a:schemeClr val="tx2"/>
                  </a:solidFill>
                </a:rPr>
                <a:t>среднее время</a:t>
              </a:r>
              <a:br>
                <a:rPr lang="ru-RU" b="0" cap="none" dirty="0" smtClean="0">
                  <a:solidFill>
                    <a:schemeClr val="tx2"/>
                  </a:solidFill>
                </a:rPr>
              </a:br>
              <a:r>
                <a:rPr lang="ru-RU" b="0" cap="none" dirty="0" smtClean="0">
                  <a:solidFill>
                    <a:schemeClr val="tx2"/>
                  </a:solidFill>
                </a:rPr>
                <a:t>ожидания</a:t>
              </a:r>
              <a:endParaRPr lang="ru-RU" b="0" cap="none" dirty="0">
                <a:solidFill>
                  <a:schemeClr val="tx2"/>
                </a:solidFill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237" y="3125369"/>
              <a:ext cx="1027538" cy="1027538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3912179" y="2980519"/>
            <a:ext cx="4014783" cy="1823479"/>
            <a:chOff x="3203338" y="2931789"/>
            <a:chExt cx="4014783" cy="1823479"/>
          </a:xfrm>
        </p:grpSpPr>
        <p:sp>
          <p:nvSpPr>
            <p:cNvPr id="13" name="Объект 6"/>
            <p:cNvSpPr txBox="1">
              <a:spLocks/>
            </p:cNvSpPr>
            <p:nvPr/>
          </p:nvSpPr>
          <p:spPr>
            <a:xfrm>
              <a:off x="3203338" y="4076532"/>
              <a:ext cx="2434710" cy="67873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80000"/>
                </a:lnSpc>
                <a:buNone/>
              </a:pPr>
              <a:endParaRPr lang="ru-RU" sz="2800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941" y="2931789"/>
              <a:ext cx="1229716" cy="1221117"/>
            </a:xfrm>
            <a:prstGeom prst="rect">
              <a:avLst/>
            </a:prstGeom>
          </p:spPr>
        </p:pic>
        <p:sp>
          <p:nvSpPr>
            <p:cNvPr id="94" name="Объект 6"/>
            <p:cNvSpPr txBox="1">
              <a:spLocks/>
            </p:cNvSpPr>
            <p:nvPr/>
          </p:nvSpPr>
          <p:spPr>
            <a:xfrm>
              <a:off x="3242940" y="4320649"/>
              <a:ext cx="2395107" cy="20856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sz="2000" dirty="0"/>
                <a:t>&lt; 1% </a:t>
              </a:r>
              <a:r>
                <a:rPr lang="ru-RU" b="0" cap="none" dirty="0" smtClean="0">
                  <a:solidFill>
                    <a:schemeClr val="tx2"/>
                  </a:solidFill>
                </a:rPr>
                <a:t>посетителей</a:t>
              </a:r>
              <a:endParaRPr lang="ru-RU" b="0" cap="none" dirty="0">
                <a:solidFill>
                  <a:schemeClr val="tx2"/>
                </a:solidFill>
              </a:endParaRPr>
            </a:p>
          </p:txBody>
        </p:sp>
        <p:sp>
          <p:nvSpPr>
            <p:cNvPr id="95" name="Объект 6"/>
            <p:cNvSpPr txBox="1">
              <a:spLocks/>
            </p:cNvSpPr>
            <p:nvPr/>
          </p:nvSpPr>
          <p:spPr>
            <a:xfrm>
              <a:off x="4245575" y="3730737"/>
              <a:ext cx="1103925" cy="40190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None/>
              </a:pPr>
              <a:r>
                <a:rPr lang="en-US" sz="2000" cap="none" dirty="0"/>
                <a:t>&gt;15</a:t>
              </a:r>
              <a:r>
                <a:rPr lang="ru-RU" sz="2000" cap="none" dirty="0"/>
                <a:t> </a:t>
              </a:r>
              <a:r>
                <a:rPr lang="ru-RU" sz="1600" cap="none" dirty="0"/>
                <a:t>минут</a:t>
              </a:r>
              <a:endParaRPr lang="ru-RU" sz="2000" cap="none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66" y="3633354"/>
              <a:ext cx="766543" cy="8317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436" y="2963979"/>
              <a:ext cx="1232685" cy="1224065"/>
            </a:xfrm>
            <a:prstGeom prst="rect">
              <a:avLst/>
            </a:prstGeom>
          </p:spPr>
        </p:pic>
        <p:sp>
          <p:nvSpPr>
            <p:cNvPr id="96" name="Объект 6"/>
            <p:cNvSpPr txBox="1">
              <a:spLocks/>
            </p:cNvSpPr>
            <p:nvPr/>
          </p:nvSpPr>
          <p:spPr>
            <a:xfrm>
              <a:off x="5985436" y="4233640"/>
              <a:ext cx="992256" cy="24200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lnSpc>
                  <a:spcPct val="80000"/>
                </a:lnSpc>
                <a:buNone/>
              </a:pPr>
              <a:r>
                <a:rPr lang="ru-RU" b="0" cap="none" dirty="0">
                  <a:solidFill>
                    <a:schemeClr val="tx2"/>
                  </a:solidFill>
                </a:rPr>
                <a:t>в подарок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34" y="1025122"/>
            <a:ext cx="1379861" cy="13702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61" y="967472"/>
            <a:ext cx="1229540" cy="1238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/>
          <a:stretch/>
        </p:blipFill>
        <p:spPr>
          <a:xfrm>
            <a:off x="6581868" y="1114682"/>
            <a:ext cx="1405066" cy="1227843"/>
          </a:xfrm>
          <a:prstGeom prst="rect">
            <a:avLst/>
          </a:prstGeom>
        </p:spPr>
      </p:pic>
      <p:sp>
        <p:nvSpPr>
          <p:cNvPr id="97" name="Прямоугольник 96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1691680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60" name="Заголовок 6"/>
          <p:cNvSpPr txBox="1">
            <a:spLocks/>
          </p:cNvSpPr>
          <p:nvPr/>
        </p:nvSpPr>
        <p:spPr>
          <a:xfrm>
            <a:off x="1691680" y="271799"/>
            <a:ext cx="3744416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КОМФОРТНОСТЬ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1"/>
          <a:stretch/>
        </p:blipFill>
        <p:spPr>
          <a:xfrm>
            <a:off x="250786" y="216689"/>
            <a:ext cx="1439165" cy="121595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56214"/>
              </p:ext>
            </p:extLst>
          </p:nvPr>
        </p:nvGraphicFramePr>
        <p:xfrm>
          <a:off x="408371" y="1678309"/>
          <a:ext cx="8412100" cy="319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499">
                  <a:extLst>
                    <a:ext uri="{9D8B030D-6E8A-4147-A177-3AD203B41FA5}">
                      <a16:colId xmlns:a16="http://schemas.microsoft.com/office/drawing/2014/main" val="3260664464"/>
                    </a:ext>
                  </a:extLst>
                </a:gridCol>
                <a:gridCol w="1807255">
                  <a:extLst>
                    <a:ext uri="{9D8B030D-6E8A-4147-A177-3AD203B41FA5}">
                      <a16:colId xmlns:a16="http://schemas.microsoft.com/office/drawing/2014/main" val="758075509"/>
                    </a:ext>
                  </a:extLst>
                </a:gridCol>
                <a:gridCol w="1807255">
                  <a:extLst>
                    <a:ext uri="{9D8B030D-6E8A-4147-A177-3AD203B41FA5}">
                      <a16:colId xmlns:a16="http://schemas.microsoft.com/office/drawing/2014/main" val="255535158"/>
                    </a:ext>
                  </a:extLst>
                </a:gridCol>
                <a:gridCol w="1656650">
                  <a:extLst>
                    <a:ext uri="{9D8B030D-6E8A-4147-A177-3AD203B41FA5}">
                      <a16:colId xmlns:a16="http://schemas.microsoft.com/office/drawing/2014/main" val="1192712886"/>
                    </a:ext>
                  </a:extLst>
                </a:gridCol>
                <a:gridCol w="1355441">
                  <a:extLst>
                    <a:ext uri="{9D8B030D-6E8A-4147-A177-3AD203B41FA5}">
                      <a16:colId xmlns:a16="http://schemas.microsoft.com/office/drawing/2014/main" val="1702931654"/>
                    </a:ext>
                  </a:extLst>
                </a:gridCol>
              </a:tblGrid>
              <a:tr h="15988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Доступная</a:t>
                      </a:r>
                      <a:r>
                        <a:rPr lang="ru-RU" sz="1400" b="0" cap="none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среда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err="1" smtClean="0">
                          <a:solidFill>
                            <a:schemeClr val="tx2"/>
                          </a:solidFill>
                        </a:rPr>
                        <a:t>Велопарковка</a:t>
                      </a: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Детский </a:t>
                      </a:r>
                      <a:r>
                        <a:rPr lang="ru-RU" sz="1400" b="0" cap="none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уголок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Копирование</a:t>
                      </a:r>
                      <a:b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документов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Оплата </a:t>
                      </a:r>
                      <a:b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пошлин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094646"/>
                  </a:ext>
                </a:extLst>
              </a:tr>
              <a:tr h="15988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Предварительная</a:t>
                      </a:r>
                      <a:b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запись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Администратор</a:t>
                      </a:r>
                      <a:b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</a:b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зала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Бесплатный</a:t>
                      </a:r>
                      <a:r>
                        <a:rPr lang="ru-RU" sz="1400" b="0" cap="none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="0" cap="none" dirty="0" err="1" smtClean="0">
                          <a:solidFill>
                            <a:schemeClr val="tx2"/>
                          </a:solidFill>
                        </a:rPr>
                        <a:t>WiFi</a:t>
                      </a: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dirty="0" smtClean="0">
                          <a:solidFill>
                            <a:schemeClr val="tx2"/>
                          </a:solidFill>
                        </a:rPr>
                        <a:t>Кофе/</a:t>
                      </a:r>
                      <a:r>
                        <a:rPr lang="ru-RU" sz="1400" b="0" cap="none" dirty="0" err="1" smtClean="0">
                          <a:solidFill>
                            <a:schemeClr val="tx2"/>
                          </a:solidFill>
                        </a:rPr>
                        <a:t>снэки</a:t>
                      </a: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cap="none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885942"/>
                  </a:ext>
                </a:extLst>
              </a:tr>
            </a:tbl>
          </a:graphicData>
        </a:graphic>
      </p:graphicFrame>
      <p:pic>
        <p:nvPicPr>
          <p:cNvPr id="84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6" y="1630497"/>
            <a:ext cx="1053896" cy="1053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10" y="3363838"/>
            <a:ext cx="1097735" cy="1097735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Единый набор дружелюбных сервисов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39" y="1579840"/>
            <a:ext cx="1153756" cy="1157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83" y="1743441"/>
            <a:ext cx="960788" cy="9607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35846"/>
            <a:ext cx="882222" cy="8852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95" y="1633527"/>
            <a:ext cx="1103967" cy="11039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52" y="1650331"/>
            <a:ext cx="869764" cy="8727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50" y="3435846"/>
            <a:ext cx="871935" cy="8719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2" y="3435846"/>
            <a:ext cx="1049411" cy="1049411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1691680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6"/>
          <p:cNvSpPr txBox="1">
            <a:spLocks/>
          </p:cNvSpPr>
          <p:nvPr/>
        </p:nvSpPr>
        <p:spPr>
          <a:xfrm rot="16200000">
            <a:off x="-1855471" y="2766909"/>
            <a:ext cx="4212515" cy="501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ДИАЛОГ С ЖИТЕЛЯМИ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1" name="Заголовок 6"/>
          <p:cNvSpPr txBox="1">
            <a:spLocks/>
          </p:cNvSpPr>
          <p:nvPr/>
        </p:nvSpPr>
        <p:spPr>
          <a:xfrm>
            <a:off x="1691680" y="271799"/>
            <a:ext cx="3744416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ДИАЛОГ С ГРАЖДАНАМИ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5"/>
          <a:stretch/>
        </p:blipFill>
        <p:spPr>
          <a:xfrm>
            <a:off x="-11589" y="-166273"/>
            <a:ext cx="2036240" cy="160543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>
                <a:solidFill>
                  <a:schemeClr val="tx2"/>
                </a:solidFill>
              </a:rPr>
              <a:t>8</a:t>
            </a:r>
            <a:r>
              <a:rPr lang="ru-RU" b="0" cap="none" dirty="0" smtClean="0">
                <a:solidFill>
                  <a:schemeClr val="tx2"/>
                </a:solidFill>
              </a:rPr>
              <a:t> способов обратной связи </a:t>
            </a:r>
            <a:endParaRPr lang="ru-RU" b="0" cap="none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27" y="1614122"/>
            <a:ext cx="919561" cy="919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56" y="3287856"/>
            <a:ext cx="884205" cy="884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5" y="1584088"/>
            <a:ext cx="929641" cy="932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43" y="1488154"/>
            <a:ext cx="1106804" cy="11068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27" y="3181119"/>
            <a:ext cx="919561" cy="9195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2" y="3261869"/>
            <a:ext cx="928367" cy="92836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05" y="1488154"/>
            <a:ext cx="1028716" cy="1028716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1691680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8093" y="3290300"/>
            <a:ext cx="950607" cy="826398"/>
          </a:xfrm>
          <a:prstGeom prst="rect">
            <a:avLst/>
          </a:prstGeom>
        </p:spPr>
      </p:pic>
      <p:sp>
        <p:nvSpPr>
          <p:cNvPr id="19" name="Объект 6"/>
          <p:cNvSpPr txBox="1">
            <a:spLocks/>
          </p:cNvSpPr>
          <p:nvPr/>
        </p:nvSpPr>
        <p:spPr>
          <a:xfrm>
            <a:off x="501574" y="2492733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Пульты</a:t>
            </a:r>
            <a:br>
              <a:rPr lang="ru-RU" b="0" cap="none" dirty="0">
                <a:solidFill>
                  <a:schemeClr val="tx2"/>
                </a:solidFill>
              </a:rPr>
            </a:br>
            <a:r>
              <a:rPr lang="ru-RU" b="0" cap="none" dirty="0">
                <a:solidFill>
                  <a:schemeClr val="tx2"/>
                </a:solidFill>
              </a:rPr>
              <a:t>оценки качества</a:t>
            </a:r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20" name="Объект 6"/>
          <p:cNvSpPr txBox="1">
            <a:spLocks/>
          </p:cNvSpPr>
          <p:nvPr/>
        </p:nvSpPr>
        <p:spPr>
          <a:xfrm>
            <a:off x="2559235" y="2382530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cap="none" dirty="0">
                <a:solidFill>
                  <a:schemeClr val="tx2"/>
                </a:solidFill>
              </a:rPr>
              <a:t>E-mail</a:t>
            </a:r>
            <a:r>
              <a:rPr lang="ru-RU" b="0" cap="none" dirty="0">
                <a:solidFill>
                  <a:schemeClr val="tx2"/>
                </a:solidFill>
              </a:rPr>
              <a:t> </a:t>
            </a:r>
            <a:r>
              <a:rPr lang="en-US" b="0" cap="none" dirty="0">
                <a:solidFill>
                  <a:schemeClr val="tx2"/>
                </a:solidFill>
              </a:rPr>
              <a:t>/</a:t>
            </a:r>
            <a:r>
              <a:rPr lang="ru-RU" b="0" cap="none" dirty="0">
                <a:solidFill>
                  <a:schemeClr val="tx2"/>
                </a:solidFill>
              </a:rPr>
              <a:t> Почта</a:t>
            </a:r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21" name="Объект 6"/>
          <p:cNvSpPr txBox="1">
            <a:spLocks/>
          </p:cNvSpPr>
          <p:nvPr/>
        </p:nvSpPr>
        <p:spPr>
          <a:xfrm>
            <a:off x="4814319" y="2402970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err="1">
                <a:solidFill>
                  <a:schemeClr val="tx2"/>
                </a:solidFill>
              </a:rPr>
              <a:t>Соцсети</a:t>
            </a:r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6658093" y="2599761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>
                <a:solidFill>
                  <a:schemeClr val="tx2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23" name="Объект 6"/>
          <p:cNvSpPr txBox="1">
            <a:spLocks/>
          </p:cNvSpPr>
          <p:nvPr/>
        </p:nvSpPr>
        <p:spPr>
          <a:xfrm>
            <a:off x="541716" y="4100680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Анкетирование</a:t>
            </a:r>
            <a:br>
              <a:rPr lang="ru-RU" b="0" cap="none" dirty="0">
                <a:solidFill>
                  <a:schemeClr val="tx2"/>
                </a:solidFill>
              </a:rPr>
            </a:br>
            <a:r>
              <a:rPr lang="ru-RU" b="0" cap="none" dirty="0">
                <a:solidFill>
                  <a:schemeClr val="tx2"/>
                </a:solidFill>
              </a:rPr>
              <a:t>и </a:t>
            </a:r>
            <a:r>
              <a:rPr lang="ru-RU" b="0" cap="none" dirty="0" err="1">
                <a:solidFill>
                  <a:schemeClr val="tx2"/>
                </a:solidFill>
              </a:rPr>
              <a:t>краудсорсинг</a:t>
            </a:r>
            <a:endParaRPr lang="ru-RU" b="0" cap="none" dirty="0">
              <a:solidFill>
                <a:schemeClr val="tx2"/>
              </a:solidFill>
            </a:endParaRPr>
          </a:p>
        </p:txBody>
      </p:sp>
      <p:sp>
        <p:nvSpPr>
          <p:cNvPr id="24" name="Объект 6"/>
          <p:cNvSpPr txBox="1">
            <a:spLocks/>
          </p:cNvSpPr>
          <p:nvPr/>
        </p:nvSpPr>
        <p:spPr>
          <a:xfrm>
            <a:off x="2559235" y="4084929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Вопрос-ответ </a:t>
            </a:r>
            <a:br>
              <a:rPr lang="ru-RU" b="0" cap="none" dirty="0">
                <a:solidFill>
                  <a:schemeClr val="tx2"/>
                </a:solidFill>
              </a:rPr>
            </a:br>
            <a:r>
              <a:rPr lang="ru-RU" b="0" cap="none" dirty="0">
                <a:solidFill>
                  <a:schemeClr val="tx2"/>
                </a:solidFill>
              </a:rPr>
              <a:t>на сайте </a:t>
            </a:r>
            <a:r>
              <a:rPr lang="en-US" b="0" u="sng" cap="none" dirty="0">
                <a:solidFill>
                  <a:schemeClr val="tx2"/>
                </a:solidFill>
              </a:rPr>
              <a:t>md.mos.ru</a:t>
            </a:r>
          </a:p>
        </p:txBody>
      </p:sp>
      <p:sp>
        <p:nvSpPr>
          <p:cNvPr id="25" name="Объект 6"/>
          <p:cNvSpPr txBox="1">
            <a:spLocks/>
          </p:cNvSpPr>
          <p:nvPr/>
        </p:nvSpPr>
        <p:spPr>
          <a:xfrm>
            <a:off x="4599134" y="4159885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Горячая линия</a:t>
            </a:r>
          </a:p>
        </p:txBody>
      </p:sp>
      <p:sp>
        <p:nvSpPr>
          <p:cNvPr id="26" name="Объект 6"/>
          <p:cNvSpPr txBox="1">
            <a:spLocks/>
          </p:cNvSpPr>
          <p:nvPr/>
        </p:nvSpPr>
        <p:spPr>
          <a:xfrm>
            <a:off x="6658094" y="4172551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cap="none" dirty="0">
                <a:solidFill>
                  <a:schemeClr val="tx2"/>
                </a:solidFill>
              </a:rPr>
              <a:t>и предложений</a:t>
            </a:r>
          </a:p>
        </p:txBody>
      </p:sp>
    </p:spTree>
    <p:extLst>
      <p:ext uri="{BB962C8B-B14F-4D97-AF65-F5344CB8AC3E}">
        <p14:creationId xmlns:p14="http://schemas.microsoft.com/office/powerpoint/2010/main" val="39361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Овал 36"/>
          <p:cNvSpPr/>
          <p:nvPr/>
        </p:nvSpPr>
        <p:spPr>
          <a:xfrm rot="10800000">
            <a:off x="6337900" y="3791844"/>
            <a:ext cx="2806100" cy="1354577"/>
          </a:xfrm>
          <a:custGeom>
            <a:avLst/>
            <a:gdLst/>
            <a:ahLst/>
            <a:cxnLst/>
            <a:rect l="l" t="t" r="r" b="b"/>
            <a:pathLst>
              <a:path w="3153743" h="1522394">
                <a:moveTo>
                  <a:pt x="0" y="0"/>
                </a:moveTo>
                <a:lnTo>
                  <a:pt x="3153743" y="0"/>
                </a:lnTo>
                <a:cubicBezTo>
                  <a:pt x="3062857" y="855829"/>
                  <a:pt x="2338527" y="1522394"/>
                  <a:pt x="1458512" y="1522394"/>
                </a:cubicBezTo>
                <a:cubicBezTo>
                  <a:pt x="839518" y="1522394"/>
                  <a:pt x="297550" y="1192605"/>
                  <a:pt x="0" y="698450"/>
                </a:cubicBezTo>
                <a:close/>
              </a:path>
            </a:pathLst>
          </a:custGeom>
          <a:solidFill>
            <a:schemeClr val="lt1">
              <a:alpha val="5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41" name="Заголовок 6"/>
          <p:cNvSpPr txBox="1">
            <a:spLocks/>
          </p:cNvSpPr>
          <p:nvPr/>
        </p:nvSpPr>
        <p:spPr>
          <a:xfrm>
            <a:off x="467544" y="271799"/>
            <a:ext cx="3422934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51" name="Заголовок 6"/>
          <p:cNvSpPr txBox="1">
            <a:spLocks/>
          </p:cNvSpPr>
          <p:nvPr/>
        </p:nvSpPr>
        <p:spPr>
          <a:xfrm>
            <a:off x="467544" y="271799"/>
            <a:ext cx="3422934" cy="39822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РЕЗУЛЬТАТ</a:t>
            </a:r>
            <a:endParaRPr lang="ru-RU" sz="24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67544" y="695825"/>
            <a:ext cx="3605912" cy="45719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 smtClean="0">
                <a:solidFill>
                  <a:schemeClr val="tx2"/>
                </a:solidFill>
              </a:rPr>
              <a:t>Данные за 2016-2018 гг.</a:t>
            </a:r>
            <a:endParaRPr lang="ru-RU" b="0" cap="none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17334" y="1357796"/>
            <a:ext cx="3802111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За последние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2 </a:t>
            </a:r>
            <a:r>
              <a:rPr lang="ru-RU" sz="2800" b="1" dirty="0">
                <a:solidFill>
                  <a:schemeClr val="tx2"/>
                </a:solidFill>
              </a:rPr>
              <a:t>года</a:t>
            </a:r>
            <a:endParaRPr lang="ru-RU" sz="2800" b="1" dirty="0"/>
          </a:p>
          <a:p>
            <a:r>
              <a:rPr lang="ru-RU" sz="2800" b="1" dirty="0">
                <a:solidFill>
                  <a:schemeClr val="tx2"/>
                </a:solidFill>
              </a:rPr>
              <a:t>м</a:t>
            </a:r>
            <a:r>
              <a:rPr lang="ru-RU" sz="2800" b="1" dirty="0" smtClean="0">
                <a:solidFill>
                  <a:schemeClr val="tx2"/>
                </a:solidFill>
              </a:rPr>
              <a:t>ы </a:t>
            </a:r>
            <a:r>
              <a:rPr lang="ru-RU" sz="2800" b="1" dirty="0">
                <a:solidFill>
                  <a:schemeClr val="tx2"/>
                </a:solidFill>
              </a:rPr>
              <a:t>снизили процент </a:t>
            </a:r>
            <a:r>
              <a:rPr lang="ru-RU" sz="2800" b="1" dirty="0" smtClean="0">
                <a:solidFill>
                  <a:schemeClr val="tx2"/>
                </a:solidFill>
              </a:rPr>
              <a:t>жалоб</a:t>
            </a:r>
            <a:endParaRPr lang="ru-RU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815930" y="3173678"/>
            <a:ext cx="273041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5400" b="1" dirty="0" smtClean="0">
                <a:solidFill>
                  <a:schemeClr val="accent1"/>
                </a:solidFill>
              </a:rPr>
              <a:t>в </a:t>
            </a:r>
            <a:r>
              <a:rPr lang="ru-RU" sz="5400" b="1" dirty="0">
                <a:solidFill>
                  <a:schemeClr val="accent1"/>
                </a:solidFill>
              </a:rPr>
              <a:t>5</a:t>
            </a:r>
            <a:r>
              <a:rPr lang="ru-RU" sz="5400" b="1" dirty="0" smtClean="0">
                <a:solidFill>
                  <a:schemeClr val="accent1"/>
                </a:solidFill>
              </a:rPr>
              <a:t> </a:t>
            </a:r>
            <a:r>
              <a:rPr lang="ru-RU" sz="5400" b="1" dirty="0">
                <a:solidFill>
                  <a:schemeClr val="accent1"/>
                </a:solidFill>
              </a:rPr>
              <a:t>раз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36436" y="3173678"/>
            <a:ext cx="2583087" cy="663346"/>
            <a:chOff x="1500491" y="2557416"/>
            <a:chExt cx="2583087" cy="66334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500491" y="2713741"/>
              <a:ext cx="1283886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b="1" dirty="0" smtClean="0">
                  <a:solidFill>
                    <a:schemeClr val="accent1"/>
                  </a:solidFill>
                </a:rPr>
                <a:t>97</a:t>
              </a:r>
              <a:r>
                <a:rPr lang="ru-RU" sz="2800" b="1" dirty="0" smtClean="0">
                  <a:solidFill>
                    <a:schemeClr val="accent1"/>
                  </a:solidFill>
                </a:rPr>
                <a:t>%</a:t>
              </a:r>
              <a:endParaRPr lang="ru-RU" sz="2800" dirty="0">
                <a:solidFill>
                  <a:schemeClr val="accent1"/>
                </a:solidFill>
              </a:endParaRPr>
            </a:p>
          </p:txBody>
        </p:sp>
        <p:sp>
          <p:nvSpPr>
            <p:cNvPr id="31" name="Объект 6"/>
            <p:cNvSpPr txBox="1">
              <a:spLocks/>
            </p:cNvSpPr>
            <p:nvPr/>
          </p:nvSpPr>
          <p:spPr>
            <a:xfrm>
              <a:off x="2856191" y="2557416"/>
              <a:ext cx="1227387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0" cap="none" dirty="0">
                  <a:solidFill>
                    <a:schemeClr val="tx2"/>
                  </a:solidFill>
                </a:rPr>
                <a:t>д</a:t>
              </a:r>
              <a:r>
                <a:rPr lang="ru-RU" b="0" cap="none" dirty="0" smtClean="0">
                  <a:solidFill>
                    <a:schemeClr val="tx2"/>
                  </a:solidFill>
                </a:rPr>
                <a:t>овольных посетителей</a:t>
              </a:r>
              <a:endParaRPr lang="ru-RU" b="0" cap="none" dirty="0">
                <a:solidFill>
                  <a:schemeClr val="tx2"/>
                </a:solidFill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5" y="1163452"/>
            <a:ext cx="896190" cy="281659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76" y="2042618"/>
            <a:ext cx="1058263" cy="10582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4" y="1195214"/>
            <a:ext cx="3161182" cy="1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5412831" y="738131"/>
            <a:ext cx="3536608" cy="3710356"/>
          </a:xfrm>
          <a:prstGeom prst="rect">
            <a:avLst/>
          </a:prstGeom>
          <a:solidFill>
            <a:srgbClr val="FF4E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67544" y="250456"/>
            <a:ext cx="4832380" cy="464761"/>
          </a:xfrm>
        </p:spPr>
        <p:txBody>
          <a:bodyPr>
            <a:normAutofit/>
          </a:bodyPr>
          <a:lstStyle/>
          <a:p>
            <a:pPr>
              <a:lnSpc>
                <a:spcPts val="3040"/>
              </a:lnSpc>
            </a:pPr>
            <a:r>
              <a:rPr lang="ru-RU" sz="2000" b="0" dirty="0" smtClean="0">
                <a:solidFill>
                  <a:schemeClr val="accent1"/>
                </a:solidFill>
              </a:rPr>
              <a:t>Флагманские офисы </a:t>
            </a:r>
            <a:r>
              <a:rPr lang="ru-RU" sz="2000" dirty="0" smtClean="0">
                <a:solidFill>
                  <a:schemeClr val="accent1"/>
                </a:solidFill>
              </a:rPr>
              <a:t>«Мои Документы»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56848" y="1348205"/>
            <a:ext cx="31916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b="1" dirty="0">
                <a:solidFill>
                  <a:schemeClr val="bg2"/>
                </a:solidFill>
              </a:rPr>
              <a:t>Флагманский </a:t>
            </a:r>
            <a:r>
              <a:rPr lang="ru-RU" sz="1900" b="1" dirty="0" smtClean="0">
                <a:solidFill>
                  <a:schemeClr val="bg2"/>
                </a:solidFill>
              </a:rPr>
              <a:t>офис</a:t>
            </a:r>
          </a:p>
          <a:p>
            <a:pPr algn="r"/>
            <a:r>
              <a:rPr lang="ru-RU" sz="1900" b="1" dirty="0" smtClean="0">
                <a:solidFill>
                  <a:schemeClr val="bg2"/>
                </a:solidFill>
              </a:rPr>
              <a:t>«Мои </a:t>
            </a:r>
            <a:r>
              <a:rPr lang="ru-RU" sz="1900" b="1" dirty="0">
                <a:solidFill>
                  <a:schemeClr val="bg2"/>
                </a:solidFill>
              </a:rPr>
              <a:t>Д</a:t>
            </a:r>
            <a:r>
              <a:rPr lang="ru-RU" sz="1900" b="1" dirty="0" smtClean="0">
                <a:solidFill>
                  <a:schemeClr val="bg2"/>
                </a:solidFill>
              </a:rPr>
              <a:t>окументы</a:t>
            </a:r>
            <a:r>
              <a:rPr lang="ru-RU" sz="1900" b="1" dirty="0">
                <a:solidFill>
                  <a:schemeClr val="bg2"/>
                </a:solidFill>
              </a:rPr>
              <a:t>» </a:t>
            </a:r>
            <a:r>
              <a:rPr lang="ru-RU" sz="1900" b="1" dirty="0" smtClean="0">
                <a:solidFill>
                  <a:schemeClr val="bg2"/>
                </a:solidFill>
              </a:rPr>
              <a:t>–</a:t>
            </a:r>
          </a:p>
          <a:p>
            <a:pPr algn="r"/>
            <a:r>
              <a:rPr lang="ru-RU" sz="1900" dirty="0" smtClean="0">
                <a:solidFill>
                  <a:schemeClr val="bg2"/>
                </a:solidFill>
              </a:rPr>
              <a:t>это </a:t>
            </a:r>
            <a:r>
              <a:rPr lang="ru-RU" sz="1900" dirty="0">
                <a:solidFill>
                  <a:schemeClr val="bg2"/>
                </a:solidFill>
              </a:rPr>
              <a:t>ведущий центр предоставления госуслуг, главный окружной центр, который предоставляет революционно новый уровень сервиса.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1" r="1465"/>
          <a:stretch/>
        </p:blipFill>
        <p:spPr>
          <a:xfrm>
            <a:off x="467542" y="738130"/>
            <a:ext cx="2376264" cy="17053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03" y="4587974"/>
            <a:ext cx="979236" cy="41652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412831" y="219257"/>
            <a:ext cx="3536608" cy="522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бъект 6"/>
          <p:cNvSpPr txBox="1">
            <a:spLocks/>
          </p:cNvSpPr>
          <p:nvPr/>
        </p:nvSpPr>
        <p:spPr>
          <a:xfrm>
            <a:off x="5578202" y="298458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cap="none" dirty="0">
                <a:solidFill>
                  <a:schemeClr val="tx1"/>
                </a:solidFill>
              </a:rPr>
              <a:t>Общая информация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" r="1428"/>
          <a:stretch/>
        </p:blipFill>
        <p:spPr>
          <a:xfrm>
            <a:off x="467543" y="2595192"/>
            <a:ext cx="2376264" cy="17047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7"/>
          <a:stretch/>
        </p:blipFill>
        <p:spPr>
          <a:xfrm>
            <a:off x="2987822" y="2582521"/>
            <a:ext cx="2428552" cy="171742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1"/>
          <a:stretch/>
        </p:blipFill>
        <p:spPr>
          <a:xfrm>
            <a:off x="2987824" y="738130"/>
            <a:ext cx="2427584" cy="1709063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467542" y="2169477"/>
            <a:ext cx="2376263" cy="42928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88055" y="2200747"/>
            <a:ext cx="144438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б</a:t>
            </a:r>
            <a:r>
              <a:rPr lang="ru-RU" sz="1100" dirty="0" smtClean="0">
                <a:solidFill>
                  <a:schemeClr val="bg2"/>
                </a:solidFill>
              </a:rPr>
              <a:t>ольшая площадь помещения</a:t>
            </a:r>
            <a:endParaRPr lang="ru-RU" sz="1100" dirty="0">
              <a:solidFill>
                <a:schemeClr val="bg2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7542" y="4026538"/>
            <a:ext cx="2376263" cy="43374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88055" y="4061822"/>
            <a:ext cx="144438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просторный</a:t>
            </a:r>
            <a:br>
              <a:rPr lang="ru-RU" sz="1100" dirty="0">
                <a:solidFill>
                  <a:schemeClr val="bg2"/>
                </a:solidFill>
              </a:rPr>
            </a:br>
            <a:r>
              <a:rPr lang="ru-RU" sz="1100" dirty="0">
                <a:solidFill>
                  <a:schemeClr val="bg2"/>
                </a:solidFill>
              </a:rPr>
              <a:t>детский уголок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987823" y="2162140"/>
            <a:ext cx="2425008" cy="4366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068778" y="2207444"/>
            <a:ext cx="196889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расширенная</a:t>
            </a:r>
            <a:br>
              <a:rPr lang="ru-RU" sz="1100" dirty="0">
                <a:solidFill>
                  <a:schemeClr val="bg2"/>
                </a:solidFill>
              </a:rPr>
            </a:br>
            <a:r>
              <a:rPr lang="ru-RU" sz="1100" dirty="0">
                <a:solidFill>
                  <a:schemeClr val="bg2"/>
                </a:solidFill>
              </a:rPr>
              <a:t>зона электронных услуг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987820" y="4019202"/>
            <a:ext cx="2425009" cy="42928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058670" y="4054486"/>
            <a:ext cx="144438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>
                <a:solidFill>
                  <a:schemeClr val="bg2"/>
                </a:solidFill>
              </a:rPr>
              <a:t>комфортная </a:t>
            </a:r>
            <a:br>
              <a:rPr lang="ru-RU" sz="1100" dirty="0">
                <a:solidFill>
                  <a:schemeClr val="bg2"/>
                </a:solidFill>
              </a:rPr>
            </a:br>
            <a:r>
              <a:rPr lang="ru-RU" sz="1100" dirty="0">
                <a:solidFill>
                  <a:schemeClr val="bg2"/>
                </a:solidFill>
              </a:rPr>
              <a:t>зона ожидания</a:t>
            </a:r>
          </a:p>
        </p:txBody>
      </p:sp>
    </p:spTree>
    <p:extLst>
      <p:ext uri="{BB962C8B-B14F-4D97-AF65-F5344CB8AC3E}">
        <p14:creationId xmlns:p14="http://schemas.microsoft.com/office/powerpoint/2010/main" val="8023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кст + пиктограмм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 Шмуцтиту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Шмуцтиту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26223</TotalTime>
  <Words>518</Words>
  <Application>Microsoft Office PowerPoint</Application>
  <PresentationFormat>Экран (16:9)</PresentationFormat>
  <Paragraphs>174</Paragraphs>
  <Slides>19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Тема_16x9</vt:lpstr>
      <vt:lpstr>Текст + пиктограмма</vt:lpstr>
      <vt:lpstr>2 Шмуцтитульный слайд</vt:lpstr>
      <vt:lpstr>Шмуцтитульный слайд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Флагманские офисы «Мои Документы»</vt:lpstr>
      <vt:lpstr>Презентация PowerPoint</vt:lpstr>
      <vt:lpstr>Дворец госуслуг на ВДНХ</vt:lpstr>
      <vt:lpstr>Дворец госуслуг на ВДНХ</vt:lpstr>
      <vt:lpstr>ВАЖНЫЕ УСЛУГИ</vt:lpstr>
      <vt:lpstr>ЖИЗНЕННЫЕ СИТУАЦИИ</vt:lpstr>
      <vt:lpstr>Принципы работы центров</vt:lpstr>
      <vt:lpstr>Принципы работы центров</vt:lpstr>
      <vt:lpstr>Презентация PowerPoint</vt:lpstr>
      <vt:lpstr>Презентация PowerPoint</vt:lpstr>
      <vt:lpstr>Мы слышим, чего хотят посетители, и делаем то,  о чем они просят</vt:lpstr>
    </vt:vector>
  </TitlesOfParts>
  <Company>KGU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Video</dc:creator>
  <cp:lastModifiedBy>Загородникова Анастасия Владимировна</cp:lastModifiedBy>
  <cp:revision>856</cp:revision>
  <cp:lastPrinted>2018-10-04T11:28:26Z</cp:lastPrinted>
  <dcterms:created xsi:type="dcterms:W3CDTF">2013-12-20T10:21:15Z</dcterms:created>
  <dcterms:modified xsi:type="dcterms:W3CDTF">2019-01-18T15:06:16Z</dcterms:modified>
</cp:coreProperties>
</file>